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61" r:id="rId3"/>
    <p:sldId id="693" r:id="rId4"/>
    <p:sldId id="262" r:id="rId5"/>
    <p:sldId id="285" r:id="rId6"/>
    <p:sldId id="678" r:id="rId7"/>
    <p:sldId id="679" r:id="rId8"/>
    <p:sldId id="694" r:id="rId9"/>
    <p:sldId id="695" r:id="rId10"/>
    <p:sldId id="681" r:id="rId11"/>
    <p:sldId id="682" r:id="rId12"/>
    <p:sldId id="688" r:id="rId13"/>
    <p:sldId id="684" r:id="rId14"/>
    <p:sldId id="685" r:id="rId15"/>
    <p:sldId id="686" r:id="rId16"/>
    <p:sldId id="690" r:id="rId17"/>
    <p:sldId id="692" r:id="rId18"/>
    <p:sldId id="691" r:id="rId19"/>
    <p:sldId id="687" r:id="rId20"/>
    <p:sldId id="696" r:id="rId21"/>
    <p:sldId id="680" r:id="rId22"/>
    <p:sldId id="697" r:id="rId23"/>
    <p:sldId id="26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1" autoAdjust="0"/>
    <p:restoredTop sz="94660"/>
  </p:normalViewPr>
  <p:slideViewPr>
    <p:cSldViewPr snapToGrid="0">
      <p:cViewPr varScale="1">
        <p:scale>
          <a:sx n="83" d="100"/>
          <a:sy n="83" d="100"/>
        </p:scale>
        <p:origin x="686" y="-86"/>
      </p:cViewPr>
      <p:guideLst/>
    </p:cSldViewPr>
  </p:slideViewPr>
  <p:notesTextViewPr>
    <p:cViewPr>
      <p:scale>
        <a:sx n="1" d="1"/>
        <a:sy n="1" d="1"/>
      </p:scale>
      <p:origin x="0" y="0"/>
    </p:cViewPr>
  </p:notesTextViewPr>
  <p:notesViewPr>
    <p:cSldViewPr snapToGrid="0">
      <p:cViewPr varScale="1">
        <p:scale>
          <a:sx n="87" d="100"/>
          <a:sy n="87"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614A68-47C6-4399-8375-081E31D56547}" type="datetimeFigureOut">
              <a:rPr lang="en-US" smtClean="0"/>
              <a:t>5/25/2022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D38CF5-BC4C-48EF-B1DC-F68CD01EC965}" type="slidenum">
              <a:rPr lang="en-US" smtClean="0"/>
              <a:t>‹#›</a:t>
            </a:fld>
            <a:endParaRPr lang="en-US"/>
          </a:p>
        </p:txBody>
      </p:sp>
    </p:spTree>
    <p:extLst>
      <p:ext uri="{BB962C8B-B14F-4D97-AF65-F5344CB8AC3E}">
        <p14:creationId xmlns:p14="http://schemas.microsoft.com/office/powerpoint/2010/main" val="3887513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It’s an interactive process</a:t>
            </a:r>
          </a:p>
        </p:txBody>
      </p:sp>
      <p:sp>
        <p:nvSpPr>
          <p:cNvPr id="4" name="Slide Number Placeholder 3"/>
          <p:cNvSpPr>
            <a:spLocks noGrp="1"/>
          </p:cNvSpPr>
          <p:nvPr>
            <p:ph type="sldNum" sz="quarter" idx="5"/>
          </p:nvPr>
        </p:nvSpPr>
        <p:spPr/>
        <p:txBody>
          <a:bodyPr/>
          <a:lstStyle/>
          <a:p>
            <a:fld id="{E197D89F-2ACE-431F-AC44-1DAB66A5D8F0}" type="slidenum">
              <a:rPr lang="en-AU" smtClean="0"/>
              <a:t>6</a:t>
            </a:fld>
            <a:endParaRPr lang="en-AU"/>
          </a:p>
        </p:txBody>
      </p:sp>
    </p:spTree>
    <p:extLst>
      <p:ext uri="{BB962C8B-B14F-4D97-AF65-F5344CB8AC3E}">
        <p14:creationId xmlns:p14="http://schemas.microsoft.com/office/powerpoint/2010/main" val="212909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8429105" y="465513"/>
            <a:ext cx="3075710" cy="8728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8133309" y="1026334"/>
            <a:ext cx="3268288" cy="2869882"/>
          </a:xfrm>
        </p:spPr>
        <p:txBody>
          <a:bodyPr anchor="t">
            <a:noAutofit/>
          </a:bodyPr>
          <a:lstStyle>
            <a:lvl1pPr algn="ctr">
              <a:defRPr sz="4400"/>
            </a:lvl1pPr>
          </a:lstStyle>
          <a:p>
            <a:r>
              <a:rPr lang="en-US" dirty="0"/>
              <a:t>Presentation title goes here</a:t>
            </a:r>
          </a:p>
        </p:txBody>
      </p:sp>
      <p:sp>
        <p:nvSpPr>
          <p:cNvPr id="3" name="Subtitle 2"/>
          <p:cNvSpPr>
            <a:spLocks noGrp="1"/>
          </p:cNvSpPr>
          <p:nvPr>
            <p:ph type="subTitle" idx="1" hasCustomPrompt="1"/>
          </p:nvPr>
        </p:nvSpPr>
        <p:spPr>
          <a:xfrm>
            <a:off x="8170024" y="4121900"/>
            <a:ext cx="3194859" cy="223733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 </a:t>
            </a:r>
          </a:p>
          <a:p>
            <a:r>
              <a:rPr lang="en-US" dirty="0"/>
              <a:t>Job title</a:t>
            </a:r>
          </a:p>
          <a:p>
            <a:endParaRPr lang="en-US" dirty="0"/>
          </a:p>
          <a:p>
            <a:r>
              <a:rPr lang="en-US" dirty="0"/>
              <a:t>Date</a:t>
            </a:r>
          </a:p>
        </p:txBody>
      </p:sp>
      <p:pic>
        <p:nvPicPr>
          <p:cNvPr id="7" name="Picture 6"/>
          <p:cNvPicPr>
            <a:picLocks noChangeAspect="1"/>
          </p:cNvPicPr>
          <p:nvPr userDrawn="1"/>
        </p:nvPicPr>
        <p:blipFill>
          <a:blip r:embed="rId2"/>
          <a:stretch>
            <a:fillRect/>
          </a:stretch>
        </p:blipFill>
        <p:spPr>
          <a:xfrm>
            <a:off x="-74814" y="-19247"/>
            <a:ext cx="7606146" cy="6945563"/>
          </a:xfrm>
          <a:prstGeom prst="rect">
            <a:avLst/>
          </a:prstGeom>
        </p:spPr>
      </p:pic>
    </p:spTree>
    <p:extLst>
      <p:ext uri="{BB962C8B-B14F-4D97-AF65-F5344CB8AC3E}">
        <p14:creationId xmlns:p14="http://schemas.microsoft.com/office/powerpoint/2010/main" val="3987186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3179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4486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215496"/>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0304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8858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7" y="340821"/>
            <a:ext cx="3932237" cy="1109749"/>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241378" y="1450570"/>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7" y="2020367"/>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040707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7" y="274319"/>
            <a:ext cx="3932237" cy="1176251"/>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450321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039726"/>
          </a:xfrm>
          <a:prstGeom prst="rect">
            <a:avLst/>
          </a:prstGeom>
        </p:spPr>
        <p:txBody>
          <a:bodyPr vert="horz" lIns="91440" tIns="45720" rIns="91440" bIns="45720" rtlCol="0" anchor="ctr">
            <a:normAutofit/>
          </a:bodyPr>
          <a:lstStyle/>
          <a:p>
            <a:r>
              <a:rPr lang="en-US" dirty="0"/>
              <a:t>Slide title goes here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Level 1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9"/>
          <a:stretch>
            <a:fillRect/>
          </a:stretch>
        </p:blipFill>
        <p:spPr>
          <a:xfrm rot="5400000">
            <a:off x="8646395" y="3312395"/>
            <a:ext cx="6858000" cy="233210"/>
          </a:xfrm>
          <a:prstGeom prst="rect">
            <a:avLst/>
          </a:prstGeom>
        </p:spPr>
      </p:pic>
      <p:pic>
        <p:nvPicPr>
          <p:cNvPr id="9" name="Picture 8"/>
          <p:cNvPicPr>
            <a:picLocks noChangeAspect="1"/>
          </p:cNvPicPr>
          <p:nvPr userDrawn="1"/>
        </p:nvPicPr>
        <p:blipFill>
          <a:blip r:embed="rId9"/>
          <a:stretch>
            <a:fillRect/>
          </a:stretch>
        </p:blipFill>
        <p:spPr>
          <a:xfrm>
            <a:off x="838200" y="1510183"/>
            <a:ext cx="2246105" cy="78613"/>
          </a:xfrm>
          <a:prstGeom prst="rect">
            <a:avLst/>
          </a:prstGeom>
        </p:spPr>
      </p:pic>
      <p:pic>
        <p:nvPicPr>
          <p:cNvPr id="5" name="Picture 4" descr="A picture containing thing&#10;&#10;Description generated with high confidence"/>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667969" y="548640"/>
            <a:ext cx="2618774" cy="741872"/>
          </a:xfrm>
          <a:prstGeom prst="rect">
            <a:avLst/>
          </a:prstGeom>
        </p:spPr>
      </p:pic>
    </p:spTree>
    <p:extLst>
      <p:ext uri="{BB962C8B-B14F-4D97-AF65-F5344CB8AC3E}">
        <p14:creationId xmlns:p14="http://schemas.microsoft.com/office/powerpoint/2010/main" val="2346386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6" r:id="rId6"/>
    <p:sldLayoutId id="2147483657" r:id="rId7"/>
  </p:sldLayoutIdLst>
  <p:txStyles>
    <p:titleStyle>
      <a:lvl1pPr algn="l" defTabSz="914400" rtl="0" eaLnBrk="1" latinLnBrk="0" hangingPunct="1">
        <a:lnSpc>
          <a:spcPct val="90000"/>
        </a:lnSpc>
        <a:spcBef>
          <a:spcPct val="0"/>
        </a:spcBef>
        <a:buNone/>
        <a:defRPr sz="4400" b="1" kern="1200">
          <a:solidFill>
            <a:srgbClr val="00B0F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70C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B0F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7.jpeg"/><Relationship Id="rId7" Type="http://schemas.openxmlformats.org/officeDocument/2006/relationships/image" Target="../media/image30.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1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1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eg"/><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61.jpeg"/></Relationships>
</file>

<file path=ppt/slides/_rels/slide22.xml.rels><?xml version="1.0" encoding="UTF-8" standalone="yes"?>
<Relationships xmlns="http://schemas.openxmlformats.org/package/2006/relationships"><Relationship Id="rId3" Type="http://schemas.openxmlformats.org/officeDocument/2006/relationships/hyperlink" Target="https://thepaletteoflife.blogspot.com/2015/02/global-village-dubai.html" TargetMode="External"/><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victoriancurriculum.vcaa.vic.edu.au/Curriculum/ContentDescription/VCMSP206" TargetMode="External"/><Relationship Id="rId3" Type="http://schemas.openxmlformats.org/officeDocument/2006/relationships/hyperlink" Target="https://victoriancurriculum.vcaa.vic.edu.au/Curriculum/ContentDescription/VCMSP150" TargetMode="External"/><Relationship Id="rId7" Type="http://schemas.openxmlformats.org/officeDocument/2006/relationships/hyperlink" Target="https://victoriancurriculum.vcaa.vic.edu.au/Curriculum/ContentDescription/VCMSP205" TargetMode="External"/><Relationship Id="rId12" Type="http://schemas.openxmlformats.org/officeDocument/2006/relationships/hyperlink" Target="https://victoriancurriculum.vcaa.vic.edu.au/Curriculum/ContentDescription/VCMSP237" TargetMode="External"/><Relationship Id="rId2" Type="http://schemas.openxmlformats.org/officeDocument/2006/relationships/hyperlink" Target="https://victoriancurriculum.vcaa.vic.edu.au/Curriculum/ContentDescription/VCMSP149" TargetMode="External"/><Relationship Id="rId1" Type="http://schemas.openxmlformats.org/officeDocument/2006/relationships/slideLayout" Target="../slideLayouts/slideLayout2.xml"/><Relationship Id="rId6" Type="http://schemas.openxmlformats.org/officeDocument/2006/relationships/hyperlink" Target="https://victoriancurriculum.vcaa.vic.edu.au/Curriculum/ContentDescription/VCMSP180" TargetMode="External"/><Relationship Id="rId11" Type="http://schemas.openxmlformats.org/officeDocument/2006/relationships/hyperlink" Target="https://victoriancurriculum.vcaa.vic.edu.au/Curriculum/ContentDescription/VCMSP236" TargetMode="External"/><Relationship Id="rId5" Type="http://schemas.openxmlformats.org/officeDocument/2006/relationships/hyperlink" Target="https://victoriancurriculum.vcaa.vic.edu.au/Curriculum/ContentDescription/VCMSP179" TargetMode="External"/><Relationship Id="rId10" Type="http://schemas.openxmlformats.org/officeDocument/2006/relationships/hyperlink" Target="https://victoriancurriculum.vcaa.vic.edu.au/Curriculum/ContentDescription/VCMSP235" TargetMode="External"/><Relationship Id="rId4" Type="http://schemas.openxmlformats.org/officeDocument/2006/relationships/hyperlink" Target="https://victoriancurriculum.vcaa.vic.edu.au/Curriculum/ContentDescription/VCMSP178" TargetMode="External"/><Relationship Id="rId9" Type="http://schemas.openxmlformats.org/officeDocument/2006/relationships/hyperlink" Target="https://victoriancurriculum.vcaa.vic.edu.au/Curriculum/ContentDescription/VCMSP207"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sz="2800" dirty="0"/>
              <a:t>A </a:t>
            </a:r>
            <a:r>
              <a:rPr lang="en-AU" sz="2800"/>
              <a:t>picture tells…</a:t>
            </a:r>
            <a:endParaRPr lang="en-US" sz="2800" dirty="0"/>
          </a:p>
        </p:txBody>
      </p:sp>
      <p:sp>
        <p:nvSpPr>
          <p:cNvPr id="3" name="Subtitle 2"/>
          <p:cNvSpPr>
            <a:spLocks noGrp="1"/>
          </p:cNvSpPr>
          <p:nvPr>
            <p:ph type="subTitle" idx="1"/>
          </p:nvPr>
        </p:nvSpPr>
        <p:spPr/>
        <p:txBody>
          <a:bodyPr>
            <a:normAutofit lnSpcReduction="10000"/>
          </a:bodyPr>
          <a:lstStyle/>
          <a:p>
            <a:r>
              <a:rPr lang="en-AU" dirty="0"/>
              <a:t>2022 Primary Mathematics Education Conference – Teacher’s Day</a:t>
            </a:r>
          </a:p>
          <a:p>
            <a:endParaRPr lang="en-AU" dirty="0"/>
          </a:p>
          <a:p>
            <a:r>
              <a:rPr lang="en-AU" dirty="0"/>
              <a:t>Jennifer Bowden</a:t>
            </a:r>
            <a:endParaRPr lang="en-US" dirty="0"/>
          </a:p>
        </p:txBody>
      </p:sp>
    </p:spTree>
    <p:extLst>
      <p:ext uri="{BB962C8B-B14F-4D97-AF65-F5344CB8AC3E}">
        <p14:creationId xmlns:p14="http://schemas.microsoft.com/office/powerpoint/2010/main" val="2649676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90BB9581-2E1D-405D-AC21-AD669748D5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6891187" cy="5546414"/>
          </a:xfrm>
          <a:prstGeom prst="rect">
            <a:avLst/>
          </a:prstGeom>
          <a:solidFill>
            <a:srgbClr val="FFFFFF"/>
          </a:solidFill>
          <a:ln w="6350" cap="sq" cmpd="sng" algn="ctr">
            <a:solidFill>
              <a:schemeClr val="tx1">
                <a:lumMod val="75000"/>
                <a:lumOff val="25000"/>
              </a:schemeClr>
            </a:solidFill>
            <a:prstDash val="solid"/>
            <a:miter lim="800000"/>
          </a:ln>
          <a:effectLst/>
        </p:spPr>
      </p:sp>
      <p:pic>
        <p:nvPicPr>
          <p:cNvPr id="2050" name="Picture 2">
            <a:extLst>
              <a:ext uri="{FF2B5EF4-FFF2-40B4-BE49-F238E27FC236}">
                <a16:creationId xmlns:a16="http://schemas.microsoft.com/office/drawing/2014/main" id="{A736F473-62F5-AEA7-3B7B-026A46722C7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0438" y="976313"/>
            <a:ext cx="2406650" cy="2406650"/>
          </a:xfrm>
          <a:prstGeom prst="rect">
            <a:avLst/>
          </a:prstGeom>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B5C59C3C-2877-2C0D-22DF-AECF1CD4CA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438" y="3441700"/>
            <a:ext cx="2406650" cy="2413000"/>
          </a:xfrm>
          <a:prstGeom prst="rect">
            <a:avLst/>
          </a:prstGeom>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BF6CB3AB-DB47-88D3-F596-068B78A8C0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5825" y="976313"/>
            <a:ext cx="1587500" cy="1587500"/>
          </a:xfrm>
          <a:prstGeom prst="rect">
            <a:avLst/>
          </a:prstGeom>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87C6C887-BEEB-4EF6-940E-2D89ABA8E1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5825" y="2622550"/>
            <a:ext cx="1587500" cy="1587500"/>
          </a:xfrm>
          <a:prstGeom prst="rect">
            <a:avLst/>
          </a:prstGeom>
          <a:extLst>
            <a:ext uri="{909E8E84-426E-40DD-AFC4-6F175D3DCCD1}">
              <a14:hiddenFill xmlns:a14="http://schemas.microsoft.com/office/drawing/2010/main">
                <a:solidFill>
                  <a:srgbClr val="FFFFFF"/>
                </a:solidFill>
              </a14:hiddenFill>
            </a:ext>
          </a:extLst>
        </p:spPr>
      </p:pic>
      <p:pic>
        <p:nvPicPr>
          <p:cNvPr id="2062" name="Picture 14">
            <a:extLst>
              <a:ext uri="{FF2B5EF4-FFF2-40B4-BE49-F238E27FC236}">
                <a16:creationId xmlns:a16="http://schemas.microsoft.com/office/drawing/2014/main" id="{B5670596-42EF-2293-0F26-D47A6CFFE3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5825" y="4268788"/>
            <a:ext cx="1587500" cy="1587500"/>
          </a:xfrm>
          <a:prstGeom prst="rect">
            <a:avLst/>
          </a:prstGeom>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7DD9582F-5A96-73C3-5B8D-1745780D844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2063" y="976313"/>
            <a:ext cx="2141538" cy="2141538"/>
          </a:xfrm>
          <a:prstGeom prst="rect">
            <a:avLst/>
          </a:prstGeom>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B3A123A1-149B-476E-B3E6-7CC061095D7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72063" y="3176588"/>
            <a:ext cx="2141538" cy="2678113"/>
          </a:xfrm>
          <a:prstGeom prst="rect">
            <a:avLst/>
          </a:prstGeom>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FB1C4DE-4447-48C4-E6BB-514179C21185}"/>
              </a:ext>
            </a:extLst>
          </p:cNvPr>
          <p:cNvSpPr>
            <a:spLocks noGrp="1"/>
          </p:cNvSpPr>
          <p:nvPr>
            <p:ph type="title"/>
          </p:nvPr>
        </p:nvSpPr>
        <p:spPr>
          <a:xfrm>
            <a:off x="8019286" y="740056"/>
            <a:ext cx="3447450" cy="5129785"/>
          </a:xfrm>
        </p:spPr>
        <p:txBody>
          <a:bodyPr vert="horz" lIns="91440" tIns="45720" rIns="91440" bIns="45720" rtlCol="0" anchor="ctr">
            <a:normAutofit/>
          </a:bodyPr>
          <a:lstStyle/>
          <a:p>
            <a:r>
              <a:rPr lang="en-US" sz="4800" kern="1200" dirty="0">
                <a:latin typeface="+mj-lt"/>
                <a:ea typeface="+mj-ea"/>
                <a:cs typeface="+mj-cs"/>
              </a:rPr>
              <a:t>Explicit content</a:t>
            </a:r>
          </a:p>
        </p:txBody>
      </p:sp>
    </p:spTree>
    <p:extLst>
      <p:ext uri="{BB962C8B-B14F-4D97-AF65-F5344CB8AC3E}">
        <p14:creationId xmlns:p14="http://schemas.microsoft.com/office/powerpoint/2010/main" val="472990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8" name="Picture 2">
            <a:extLst>
              <a:ext uri="{FF2B5EF4-FFF2-40B4-BE49-F238E27FC236}">
                <a16:creationId xmlns:a16="http://schemas.microsoft.com/office/drawing/2014/main" id="{68A7BECD-0B5E-811A-3BF6-19E2A07B84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7336" y="2906562"/>
            <a:ext cx="3066694" cy="306669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24BDE29-1E8C-BB42-B9D1-E0DD1495FBED}"/>
              </a:ext>
            </a:extLst>
          </p:cNvPr>
          <p:cNvSpPr>
            <a:spLocks noGrp="1"/>
          </p:cNvSpPr>
          <p:nvPr>
            <p:ph type="title"/>
          </p:nvPr>
        </p:nvSpPr>
        <p:spPr>
          <a:xfrm>
            <a:off x="4128368" y="4921823"/>
            <a:ext cx="4937937" cy="1147150"/>
          </a:xfrm>
        </p:spPr>
        <p:txBody>
          <a:bodyPr vert="horz" lIns="91440" tIns="45720" rIns="91440" bIns="45720" rtlCol="0" anchor="t">
            <a:normAutofit/>
          </a:bodyPr>
          <a:lstStyle/>
          <a:p>
            <a:br>
              <a:rPr lang="en-US" sz="3700" kern="1200" dirty="0">
                <a:solidFill>
                  <a:schemeClr val="tx1"/>
                </a:solidFill>
                <a:latin typeface="+mj-lt"/>
                <a:ea typeface="+mj-ea"/>
                <a:cs typeface="+mj-cs"/>
              </a:rPr>
            </a:br>
            <a:endParaRPr lang="en-US" sz="3700" kern="1200" dirty="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59E6BA72-93AA-88E7-1EFD-07F352E324EA}"/>
              </a:ext>
            </a:extLst>
          </p:cNvPr>
          <p:cNvSpPr>
            <a:spLocks noGrp="1"/>
          </p:cNvSpPr>
          <p:nvPr>
            <p:ph idx="1"/>
          </p:nvPr>
        </p:nvSpPr>
        <p:spPr>
          <a:xfrm>
            <a:off x="3894659" y="5873299"/>
            <a:ext cx="4857908" cy="984691"/>
          </a:xfrm>
        </p:spPr>
        <p:txBody>
          <a:bodyPr vert="horz" lIns="91440" tIns="45720" rIns="91440" bIns="45720" rtlCol="0" anchor="b">
            <a:noAutofit/>
          </a:bodyPr>
          <a:lstStyle/>
          <a:p>
            <a:pPr marL="0" indent="0">
              <a:buNone/>
            </a:pPr>
            <a:r>
              <a:rPr lang="en-US" sz="4000" kern="1200" dirty="0">
                <a:solidFill>
                  <a:srgbClr val="00B0F0"/>
                </a:solidFill>
                <a:latin typeface="+mn-lt"/>
                <a:ea typeface="+mn-ea"/>
                <a:cs typeface="+mn-cs"/>
              </a:rPr>
              <a:t>Counting, place value and special numbers </a:t>
            </a:r>
          </a:p>
        </p:txBody>
      </p:sp>
      <p:sp>
        <p:nvSpPr>
          <p:cNvPr id="94" name="Freeform: Shape 93">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16">
            <a:extLst>
              <a:ext uri="{FF2B5EF4-FFF2-40B4-BE49-F238E27FC236}">
                <a16:creationId xmlns:a16="http://schemas.microsoft.com/office/drawing/2014/main" id="{D051DD7F-E164-D291-F227-B9097966BB6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834" r="-1" b="29774"/>
          <a:stretch/>
        </p:blipFill>
        <p:spPr bwMode="auto">
          <a:xfrm>
            <a:off x="1246572" y="10"/>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noFill/>
          <a:extLst>
            <a:ext uri="{909E8E84-426E-40DD-AFC4-6F175D3DCCD1}">
              <a14:hiddenFill xmlns:a14="http://schemas.microsoft.com/office/drawing/2010/main">
                <a:solidFill>
                  <a:srgbClr val="FFFFFF"/>
                </a:solidFill>
              </a14:hiddenFill>
            </a:ext>
          </a:extLst>
        </p:spPr>
      </p:pic>
      <p:pic>
        <p:nvPicPr>
          <p:cNvPr id="3082" name="Picture 10" descr="Logo&#10;&#10;Description automatically generated">
            <a:extLst>
              <a:ext uri="{FF2B5EF4-FFF2-40B4-BE49-F238E27FC236}">
                <a16:creationId xmlns:a16="http://schemas.microsoft.com/office/drawing/2014/main" id="{ED724AD8-B060-6AE3-85EB-5E6B5C3C2F8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501" r="8491" b="-1"/>
          <a:stretch/>
        </p:blipFill>
        <p:spPr bwMode="auto">
          <a:xfrm>
            <a:off x="-1" y="2297566"/>
            <a:ext cx="356463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noFill/>
          <a:extLst>
            <a:ext uri="{909E8E84-426E-40DD-AFC4-6F175D3DCCD1}">
              <a14:hiddenFill xmlns:a14="http://schemas.microsoft.com/office/drawing/2010/main">
                <a:solidFill>
                  <a:srgbClr val="FFFFFF"/>
                </a:solidFill>
              </a14:hiddenFill>
            </a:ext>
          </a:extLst>
        </p:spPr>
      </p:pic>
      <p:sp>
        <p:nvSpPr>
          <p:cNvPr id="98" name="Oval 97">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9207" y="303879"/>
            <a:ext cx="3182112" cy="3182112"/>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 name="Oval 99">
            <a:extLst>
              <a:ext uri="{FF2B5EF4-FFF2-40B4-BE49-F238E27FC236}">
                <a16:creationId xmlns:a16="http://schemas.microsoft.com/office/drawing/2014/main" id="{C20267F5-D4E6-477A-A590-81F2ABD1B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109" y="2382976"/>
            <a:ext cx="1920240" cy="1920240"/>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6" name="Picture 4" descr="Text&#10;&#10;Description automatically generated">
            <a:extLst>
              <a:ext uri="{FF2B5EF4-FFF2-40B4-BE49-F238E27FC236}">
                <a16:creationId xmlns:a16="http://schemas.microsoft.com/office/drawing/2014/main" id="{B05CE704-E432-2DE9-B432-786493446BC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9" b="9"/>
          <a:stretch/>
        </p:blipFill>
        <p:spPr bwMode="auto">
          <a:xfrm>
            <a:off x="3749701" y="2547568"/>
            <a:ext cx="1591056" cy="1591056"/>
          </a:xfrm>
          <a:custGeom>
            <a:avLst/>
            <a:gdLst/>
            <a:ahLst/>
            <a:cxnLst/>
            <a:rect l="l" t="t" r="r" b="b"/>
            <a:pathLst>
              <a:path w="1591056" h="1591056">
                <a:moveTo>
                  <a:pt x="795528" y="0"/>
                </a:moveTo>
                <a:cubicBezTo>
                  <a:pt x="1234886" y="0"/>
                  <a:pt x="1591056" y="356170"/>
                  <a:pt x="1591056" y="795528"/>
                </a:cubicBezTo>
                <a:cubicBezTo>
                  <a:pt x="1591056" y="1234886"/>
                  <a:pt x="1234886" y="1591056"/>
                  <a:pt x="795528" y="1591056"/>
                </a:cubicBezTo>
                <a:cubicBezTo>
                  <a:pt x="356170" y="1591056"/>
                  <a:pt x="0" y="1234886"/>
                  <a:pt x="0" y="795528"/>
                </a:cubicBezTo>
                <a:cubicBezTo>
                  <a:pt x="0" y="356170"/>
                  <a:pt x="356170" y="0"/>
                  <a:pt x="795528" y="0"/>
                </a:cubicBezTo>
                <a:close/>
              </a:path>
            </a:pathLst>
          </a:custGeom>
          <a:noFill/>
          <a:extLst>
            <a:ext uri="{909E8E84-426E-40DD-AFC4-6F175D3DCCD1}">
              <a14:hiddenFill xmlns:a14="http://schemas.microsoft.com/office/drawing/2010/main">
                <a:solidFill>
                  <a:srgbClr val="FFFFFF"/>
                </a:solidFill>
              </a14:hiddenFill>
            </a:ext>
          </a:extLst>
        </p:spPr>
      </p:pic>
      <p:pic>
        <p:nvPicPr>
          <p:cNvPr id="3086" name="Picture 14">
            <a:extLst>
              <a:ext uri="{FF2B5EF4-FFF2-40B4-BE49-F238E27FC236}">
                <a16:creationId xmlns:a16="http://schemas.microsoft.com/office/drawing/2014/main" id="{4765745E-6902-F598-593E-D58700A6DA4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4" b="-4"/>
          <a:stretch/>
        </p:blipFill>
        <p:spPr bwMode="auto">
          <a:xfrm>
            <a:off x="5593799" y="468471"/>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a:noFill/>
          <a:extLst>
            <a:ext uri="{909E8E84-426E-40DD-AFC4-6F175D3DCCD1}">
              <a14:hiddenFill xmlns:a14="http://schemas.microsoft.com/office/drawing/2010/main">
                <a:solidFill>
                  <a:srgbClr val="FFFFFF"/>
                </a:solidFill>
              </a14:hiddenFill>
            </a:ext>
          </a:extLst>
        </p:spPr>
      </p:pic>
      <p:sp>
        <p:nvSpPr>
          <p:cNvPr id="102" name="Freeform: Shape 101">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2"/>
            <a:ext cx="3439432"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074" name="Picture 2" descr="Diagram&#10;&#10;Description automatically generated">
            <a:extLst>
              <a:ext uri="{FF2B5EF4-FFF2-40B4-BE49-F238E27FC236}">
                <a16:creationId xmlns:a16="http://schemas.microsoft.com/office/drawing/2014/main" id="{27873294-1AB6-C9FD-EFCC-FE706AF7BEF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6699" r="-2" b="-2"/>
          <a:stretch/>
        </p:blipFill>
        <p:spPr bwMode="auto">
          <a:xfrm>
            <a:off x="8918761" y="-4330"/>
            <a:ext cx="3273238" cy="3383891"/>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a:noFill/>
          <a:extLst>
            <a:ext uri="{909E8E84-426E-40DD-AFC4-6F175D3DCCD1}">
              <a14:hiddenFill xmlns:a14="http://schemas.microsoft.com/office/drawing/2010/main">
                <a:solidFill>
                  <a:srgbClr val="FFFFFF"/>
                </a:solidFill>
              </a14:hiddenFill>
            </a:ext>
          </a:extLst>
        </p:spPr>
      </p:pic>
      <p:sp>
        <p:nvSpPr>
          <p:cNvPr id="104" name="Freeform: Shape 103">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99331" y="3907418"/>
            <a:ext cx="2992669"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80" name="Picture 8" descr="Whiteboard&#10;&#10;Description automatically generated">
            <a:extLst>
              <a:ext uri="{FF2B5EF4-FFF2-40B4-BE49-F238E27FC236}">
                <a16:creationId xmlns:a16="http://schemas.microsoft.com/office/drawing/2014/main" id="{E1783B29-2E4C-EEFF-7D15-FA6382C7D1E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808" r="1" b="681"/>
          <a:stretch/>
        </p:blipFill>
        <p:spPr bwMode="auto">
          <a:xfrm>
            <a:off x="9363238" y="4071322"/>
            <a:ext cx="2828765"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714298"/>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6" name="Rectangle 76">
            <a:extLst>
              <a:ext uri="{FF2B5EF4-FFF2-40B4-BE49-F238E27FC236}">
                <a16:creationId xmlns:a16="http://schemas.microsoft.com/office/drawing/2014/main" id="{4513F69C-3D6D-4E72-9289-5BC3584D6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B1420CB-7491-B0A4-854D-6291EA3D14C4}"/>
              </a:ext>
            </a:extLst>
          </p:cNvPr>
          <p:cNvSpPr>
            <a:spLocks noGrp="1"/>
          </p:cNvSpPr>
          <p:nvPr>
            <p:ph type="title"/>
          </p:nvPr>
        </p:nvSpPr>
        <p:spPr>
          <a:xfrm>
            <a:off x="7527223" y="557189"/>
            <a:ext cx="3826577" cy="1671566"/>
          </a:xfrm>
        </p:spPr>
        <p:txBody>
          <a:bodyPr>
            <a:normAutofit/>
          </a:bodyPr>
          <a:lstStyle/>
          <a:p>
            <a:r>
              <a:rPr lang="en-AU" sz="4000" dirty="0"/>
              <a:t>Time and measurement</a:t>
            </a:r>
          </a:p>
        </p:txBody>
      </p:sp>
      <p:pic>
        <p:nvPicPr>
          <p:cNvPr id="9222" name="Picture 6">
            <a:extLst>
              <a:ext uri="{FF2B5EF4-FFF2-40B4-BE49-F238E27FC236}">
                <a16:creationId xmlns:a16="http://schemas.microsoft.com/office/drawing/2014/main" id="{48898419-633F-9FAB-0A3C-3070CCA6DA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786" r="764" b="2"/>
          <a:stretch/>
        </p:blipFill>
        <p:spPr bwMode="auto">
          <a:xfrm>
            <a:off x="20" y="-1"/>
            <a:ext cx="3997732" cy="4469126"/>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a:extLst>
              <a:ext uri="{FF2B5EF4-FFF2-40B4-BE49-F238E27FC236}">
                <a16:creationId xmlns:a16="http://schemas.microsoft.com/office/drawing/2014/main" id="{1EA36FB7-2D04-3E4E-AC8A-2BA97CDC20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961" r="-2" b="31090"/>
          <a:stretch/>
        </p:blipFill>
        <p:spPr bwMode="auto">
          <a:xfrm>
            <a:off x="4184069" y="-2"/>
            <a:ext cx="3027239" cy="22262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31FAA4E7-471F-1143-2D2F-645FAC9A8D9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849" r="-1" b="6286"/>
          <a:stretch/>
        </p:blipFill>
        <p:spPr bwMode="auto">
          <a:xfrm>
            <a:off x="4184069" y="2406570"/>
            <a:ext cx="3027239" cy="2050948"/>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a:extLst>
              <a:ext uri="{FF2B5EF4-FFF2-40B4-BE49-F238E27FC236}">
                <a16:creationId xmlns:a16="http://schemas.microsoft.com/office/drawing/2014/main" id="{E590B5E4-E1E0-CB9F-F284-90BAE9B8312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2206" r="-3" b="14313"/>
          <a:stretch/>
        </p:blipFill>
        <p:spPr bwMode="auto">
          <a:xfrm>
            <a:off x="-3717" y="4638290"/>
            <a:ext cx="3020892" cy="221971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a:extLst>
              <a:ext uri="{FF2B5EF4-FFF2-40B4-BE49-F238E27FC236}">
                <a16:creationId xmlns:a16="http://schemas.microsoft.com/office/drawing/2014/main" id="{7C805F47-3734-47E0-39F2-D4D274B5DEF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7384" r="3" b="17268"/>
          <a:stretch/>
        </p:blipFill>
        <p:spPr bwMode="auto">
          <a:xfrm>
            <a:off x="3184628" y="4629236"/>
            <a:ext cx="4026679" cy="222876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D3895DB-28CD-3C8D-5C50-9CC944E6A90F}"/>
              </a:ext>
            </a:extLst>
          </p:cNvPr>
          <p:cNvSpPr>
            <a:spLocks noGrp="1"/>
          </p:cNvSpPr>
          <p:nvPr>
            <p:ph idx="1"/>
          </p:nvPr>
        </p:nvSpPr>
        <p:spPr>
          <a:xfrm>
            <a:off x="7527223" y="2400475"/>
            <a:ext cx="3826578" cy="3776488"/>
          </a:xfrm>
        </p:spPr>
        <p:txBody>
          <a:bodyPr>
            <a:normAutofit/>
          </a:bodyPr>
          <a:lstStyle/>
          <a:p>
            <a:endParaRPr lang="en-AU" sz="2000"/>
          </a:p>
        </p:txBody>
      </p:sp>
    </p:spTree>
    <p:extLst>
      <p:ext uri="{BB962C8B-B14F-4D97-AF65-F5344CB8AC3E}">
        <p14:creationId xmlns:p14="http://schemas.microsoft.com/office/powerpoint/2010/main" val="2881931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useBgFill="1">
        <p:nvSpPr>
          <p:cNvPr id="83" name="Rectangle 82">
            <a:extLst>
              <a:ext uri="{FF2B5EF4-FFF2-40B4-BE49-F238E27FC236}">
                <a16:creationId xmlns:a16="http://schemas.microsoft.com/office/drawing/2014/main" id="{876248C8-0720-48AB-91BA-5F530BB41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209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Rectangle 84">
            <a:extLst>
              <a:ext uri="{FF2B5EF4-FFF2-40B4-BE49-F238E27FC236}">
                <a16:creationId xmlns:a16="http://schemas.microsoft.com/office/drawing/2014/main" id="{523BEDA7-D0B8-4802-8168-92452653B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Rectangle 86">
            <a:extLst>
              <a:ext uri="{FF2B5EF4-FFF2-40B4-BE49-F238E27FC236}">
                <a16:creationId xmlns:a16="http://schemas.microsoft.com/office/drawing/2014/main" id="{D2EFF34B-7B1A-4F9D-8CEE-A40962BC7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63724" y="0"/>
            <a:ext cx="457200" cy="6858000"/>
          </a:xfrm>
          <a:prstGeom prst="rect">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126" name="Picture 6">
            <a:extLst>
              <a:ext uri="{FF2B5EF4-FFF2-40B4-BE49-F238E27FC236}">
                <a16:creationId xmlns:a16="http://schemas.microsoft.com/office/drawing/2014/main" id="{3C31BFE3-8D2F-064B-F83C-0ABB83915A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2063" y="2219325"/>
            <a:ext cx="1858963" cy="1858963"/>
          </a:xfrm>
          <a:prstGeom prst="rect">
            <a:avLst/>
          </a:prstGeom>
          <a:extLst>
            <a:ext uri="{909E8E84-426E-40DD-AFC4-6F175D3DCCD1}">
              <a14:hiddenFill xmlns:a14="http://schemas.microsoft.com/office/drawing/2010/main">
                <a:solidFill>
                  <a:srgbClr val="FFFFFF"/>
                </a:solidFill>
              </a14:hiddenFill>
            </a:ext>
          </a:extLst>
        </p:spPr>
      </p:pic>
      <p:pic>
        <p:nvPicPr>
          <p:cNvPr id="5132" name="Picture 12">
            <a:extLst>
              <a:ext uri="{FF2B5EF4-FFF2-40B4-BE49-F238E27FC236}">
                <a16:creationId xmlns:a16="http://schemas.microsoft.com/office/drawing/2014/main" id="{24ABE416-9E48-6A49-78FB-3955FCB7BF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2063" y="4144963"/>
            <a:ext cx="1858963" cy="1858963"/>
          </a:xfrm>
          <a:prstGeom prst="rect">
            <a:avLst/>
          </a:prstGeom>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F9D6DEE7-38BF-0ACD-22DC-850AEC2B86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9288" y="2219325"/>
            <a:ext cx="2152650" cy="1565275"/>
          </a:xfrm>
          <a:prstGeom prst="rect">
            <a:avLst/>
          </a:prstGeom>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50EABA31-6478-DB6C-81A4-BC24B2C445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9288" y="3851275"/>
            <a:ext cx="2152650" cy="2154238"/>
          </a:xfrm>
          <a:prstGeom prst="rect">
            <a:avLst/>
          </a:prstGeom>
          <a:extLst>
            <a:ext uri="{909E8E84-426E-40DD-AFC4-6F175D3DCCD1}">
              <a14:hiddenFill xmlns:a14="http://schemas.microsoft.com/office/drawing/2010/main">
                <a:solidFill>
                  <a:srgbClr val="FFFFFF"/>
                </a:solidFill>
              </a14:hiddenFill>
            </a:ext>
          </a:extLst>
        </p:spPr>
      </p:pic>
      <p:pic>
        <p:nvPicPr>
          <p:cNvPr id="5128" name="Picture 8">
            <a:extLst>
              <a:ext uri="{FF2B5EF4-FFF2-40B4-BE49-F238E27FC236}">
                <a16:creationId xmlns:a16="http://schemas.microsoft.com/office/drawing/2014/main" id="{1B1B3344-B672-BB6A-48F2-8A387E8769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7025" y="2219325"/>
            <a:ext cx="1858963" cy="1858963"/>
          </a:xfrm>
          <a:prstGeom prst="rect">
            <a:avLst/>
          </a:prstGeom>
          <a:extLst>
            <a:ext uri="{909E8E84-426E-40DD-AFC4-6F175D3DCCD1}">
              <a14:hiddenFill xmlns:a14="http://schemas.microsoft.com/office/drawing/2010/main">
                <a:solidFill>
                  <a:srgbClr val="FFFFFF"/>
                </a:solidFill>
              </a14:hiddenFill>
            </a:ext>
          </a:extLst>
        </p:spPr>
      </p:pic>
      <p:pic>
        <p:nvPicPr>
          <p:cNvPr id="5134" name="Picture 14">
            <a:extLst>
              <a:ext uri="{FF2B5EF4-FFF2-40B4-BE49-F238E27FC236}">
                <a16:creationId xmlns:a16="http://schemas.microsoft.com/office/drawing/2014/main" id="{12BE3F45-E611-CCEF-E51E-0CF5C327BAB5}"/>
              </a:ext>
            </a:extLst>
          </p:cNvPr>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5407025" y="4144963"/>
            <a:ext cx="1858963" cy="1858963"/>
          </a:xfrm>
          <a:prstGeom prst="rect">
            <a:avLst/>
          </a:prstGeom>
          <a:extLst>
            <a:ext uri="{909E8E84-426E-40DD-AFC4-6F175D3DCCD1}">
              <a14:hiddenFill xmlns:a14="http://schemas.microsoft.com/office/drawing/2010/main">
                <a:solidFill>
                  <a:srgbClr val="FFFFFF"/>
                </a:solidFill>
              </a14:hiddenFill>
            </a:ext>
          </a:extLst>
        </p:spPr>
      </p:pic>
      <p:pic>
        <p:nvPicPr>
          <p:cNvPr id="5130" name="Picture 10">
            <a:extLst>
              <a:ext uri="{FF2B5EF4-FFF2-40B4-BE49-F238E27FC236}">
                <a16:creationId xmlns:a16="http://schemas.microsoft.com/office/drawing/2014/main" id="{20A142CB-495F-64F8-37B7-0DD2A7D28D5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34250" y="2219325"/>
            <a:ext cx="3784600" cy="3786188"/>
          </a:xfrm>
          <a:prstGeom prst="rect">
            <a:avLst/>
          </a:prstGeom>
          <a:extLst>
            <a:ext uri="{909E8E84-426E-40DD-AFC4-6F175D3DCCD1}">
              <a14:hiddenFill xmlns:a14="http://schemas.microsoft.com/office/drawing/2010/main">
                <a:solidFill>
                  <a:srgbClr val="FFFFFF"/>
                </a:solidFill>
              </a14:hiddenFill>
            </a:ext>
          </a:extLst>
        </p:spPr>
      </p:pic>
      <p:sp>
        <p:nvSpPr>
          <p:cNvPr id="5141" name="Title 1">
            <a:extLst>
              <a:ext uri="{FF2B5EF4-FFF2-40B4-BE49-F238E27FC236}">
                <a16:creationId xmlns:a16="http://schemas.microsoft.com/office/drawing/2014/main" id="{BA737FA1-2524-50E4-9856-BD852BF9882E}"/>
              </a:ext>
            </a:extLst>
          </p:cNvPr>
          <p:cNvSpPr>
            <a:spLocks noGrp="1"/>
          </p:cNvSpPr>
          <p:nvPr>
            <p:ph type="title"/>
          </p:nvPr>
        </p:nvSpPr>
        <p:spPr>
          <a:xfrm>
            <a:off x="1261871" y="545676"/>
            <a:ext cx="9858383" cy="1325562"/>
          </a:xfrm>
        </p:spPr>
        <p:txBody>
          <a:bodyPr>
            <a:normAutofit/>
          </a:bodyPr>
          <a:lstStyle/>
          <a:p>
            <a:r>
              <a:rPr lang="en-AU" dirty="0"/>
              <a:t>The classics</a:t>
            </a:r>
          </a:p>
        </p:txBody>
      </p:sp>
    </p:spTree>
    <p:extLst>
      <p:ext uri="{BB962C8B-B14F-4D97-AF65-F5344CB8AC3E}">
        <p14:creationId xmlns:p14="http://schemas.microsoft.com/office/powerpoint/2010/main" val="4172164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1" name="Rectangle 140">
            <a:extLst>
              <a:ext uri="{FF2B5EF4-FFF2-40B4-BE49-F238E27FC236}">
                <a16:creationId xmlns:a16="http://schemas.microsoft.com/office/drawing/2014/main" id="{12C63567-9A18-430B-817B-152D609F5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E4E35F-E6BF-4541-15D3-76919E57A3C4}"/>
              </a:ext>
            </a:extLst>
          </p:cNvPr>
          <p:cNvSpPr>
            <a:spLocks noGrp="1"/>
          </p:cNvSpPr>
          <p:nvPr>
            <p:ph type="title"/>
          </p:nvPr>
        </p:nvSpPr>
        <p:spPr>
          <a:xfrm>
            <a:off x="6564019" y="554009"/>
            <a:ext cx="4789763" cy="1662878"/>
          </a:xfrm>
        </p:spPr>
        <p:txBody>
          <a:bodyPr vert="horz" lIns="91440" tIns="45720" rIns="91440" bIns="45720" rtlCol="0">
            <a:normAutofit/>
          </a:bodyPr>
          <a:lstStyle/>
          <a:p>
            <a:r>
              <a:rPr lang="en-US" sz="4000" kern="1200" dirty="0">
                <a:latin typeface="+mj-lt"/>
                <a:ea typeface="+mj-ea"/>
                <a:cs typeface="+mj-cs"/>
              </a:rPr>
              <a:t>Real world applications</a:t>
            </a:r>
          </a:p>
        </p:txBody>
      </p:sp>
      <p:pic>
        <p:nvPicPr>
          <p:cNvPr id="6146" name="Picture 2">
            <a:extLst>
              <a:ext uri="{FF2B5EF4-FFF2-40B4-BE49-F238E27FC236}">
                <a16:creationId xmlns:a16="http://schemas.microsoft.com/office/drawing/2014/main" id="{1F161D33-0CC0-BD77-C1A2-43C2AF93A4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 b="2526"/>
          <a:stretch/>
        </p:blipFill>
        <p:spPr bwMode="auto">
          <a:xfrm>
            <a:off x="189570" y="170173"/>
            <a:ext cx="2799632" cy="317296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C4436412-6A23-9789-0B91-92CA68E61D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007" r="3" b="12803"/>
          <a:stretch/>
        </p:blipFill>
        <p:spPr bwMode="auto">
          <a:xfrm>
            <a:off x="3183414" y="170174"/>
            <a:ext cx="3001921" cy="2047053"/>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a:extLst>
              <a:ext uri="{FF2B5EF4-FFF2-40B4-BE49-F238E27FC236}">
                <a16:creationId xmlns:a16="http://schemas.microsoft.com/office/drawing/2014/main" id="{A6C9E593-CCB4-64FE-73A8-97DA08C7147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 b="6597"/>
          <a:stretch/>
        </p:blipFill>
        <p:spPr bwMode="auto">
          <a:xfrm>
            <a:off x="189570" y="3510992"/>
            <a:ext cx="2799632" cy="261491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a:extLst>
              <a:ext uri="{FF2B5EF4-FFF2-40B4-BE49-F238E27FC236}">
                <a16:creationId xmlns:a16="http://schemas.microsoft.com/office/drawing/2014/main" id="{E15CB4FD-9A35-5505-0B66-CA2FB4D0CCF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0330" r="3" b="40039"/>
          <a:stretch/>
        </p:blipFill>
        <p:spPr bwMode="auto">
          <a:xfrm>
            <a:off x="3183413" y="2410403"/>
            <a:ext cx="3001920" cy="14899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4">
            <a:extLst>
              <a:ext uri="{FF2B5EF4-FFF2-40B4-BE49-F238E27FC236}">
                <a16:creationId xmlns:a16="http://schemas.microsoft.com/office/drawing/2014/main" id="{E496F9D7-60FA-944C-1758-FC1CCBE831A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0685" r="-1" b="21098"/>
          <a:stretch/>
        </p:blipFill>
        <p:spPr bwMode="auto">
          <a:xfrm>
            <a:off x="3183412" y="4072045"/>
            <a:ext cx="3010830" cy="2053861"/>
          </a:xfrm>
          <a:prstGeom prst="rect">
            <a:avLst/>
          </a:prstGeom>
          <a:extLst>
            <a:ext uri="{909E8E84-426E-40DD-AFC4-6F175D3DCCD1}">
              <a14:hiddenFill xmlns:a14="http://schemas.microsoft.com/office/drawing/2010/main">
                <a:solidFill>
                  <a:srgbClr val="FFFFFF"/>
                </a:solidFill>
              </a14:hiddenFill>
            </a:ext>
          </a:extLst>
        </p:spPr>
      </p:pic>
      <p:sp>
        <p:nvSpPr>
          <p:cNvPr id="6154" name="Content Placeholder 6153">
            <a:extLst>
              <a:ext uri="{FF2B5EF4-FFF2-40B4-BE49-F238E27FC236}">
                <a16:creationId xmlns:a16="http://schemas.microsoft.com/office/drawing/2014/main" id="{B1A7B7F1-51CD-2EB5-BE07-8B88BCCEDAEB}"/>
              </a:ext>
            </a:extLst>
          </p:cNvPr>
          <p:cNvSpPr>
            <a:spLocks noGrp="1"/>
          </p:cNvSpPr>
          <p:nvPr>
            <p:ph idx="1"/>
          </p:nvPr>
        </p:nvSpPr>
        <p:spPr>
          <a:xfrm>
            <a:off x="6564019" y="2412009"/>
            <a:ext cx="4789763" cy="3713895"/>
          </a:xfrm>
        </p:spPr>
        <p:txBody>
          <a:bodyPr>
            <a:normAutofit/>
          </a:bodyPr>
          <a:lstStyle/>
          <a:p>
            <a:endParaRPr lang="en-US" sz="2000"/>
          </a:p>
        </p:txBody>
      </p:sp>
    </p:spTree>
    <p:extLst>
      <p:ext uri="{BB962C8B-B14F-4D97-AF65-F5344CB8AC3E}">
        <p14:creationId xmlns:p14="http://schemas.microsoft.com/office/powerpoint/2010/main" val="1825057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1F232A53-673E-406F-BB93-BF651C276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9" name="Rectangle 78">
            <a:extLst>
              <a:ext uri="{FF2B5EF4-FFF2-40B4-BE49-F238E27FC236}">
                <a16:creationId xmlns:a16="http://schemas.microsoft.com/office/drawing/2014/main" id="{C062E60F-5CD4-4268-8359-807663468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288350"/>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EB9B546-897B-B4EF-0E0C-277114CF6EE4}"/>
              </a:ext>
            </a:extLst>
          </p:cNvPr>
          <p:cNvSpPr>
            <a:spLocks noGrp="1"/>
          </p:cNvSpPr>
          <p:nvPr>
            <p:ph type="title"/>
          </p:nvPr>
        </p:nvSpPr>
        <p:spPr>
          <a:xfrm>
            <a:off x="575557" y="510047"/>
            <a:ext cx="3300984" cy="1645920"/>
          </a:xfrm>
        </p:spPr>
        <p:txBody>
          <a:bodyPr>
            <a:normAutofit/>
          </a:bodyPr>
          <a:lstStyle/>
          <a:p>
            <a:r>
              <a:rPr lang="en-AU" sz="4000" dirty="0"/>
              <a:t>Dispositions</a:t>
            </a:r>
          </a:p>
        </p:txBody>
      </p:sp>
      <p:sp>
        <p:nvSpPr>
          <p:cNvPr id="81" name="Rectangle 80">
            <a:extLst>
              <a:ext uri="{FF2B5EF4-FFF2-40B4-BE49-F238E27FC236}">
                <a16:creationId xmlns:a16="http://schemas.microsoft.com/office/drawing/2014/main" id="{BB341EC3-1810-4D33-BA3F-E2D0AA0EC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980964"/>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id="{10127CDE-2B99-47A8-BB3C-7D1751910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10864" y="1323863"/>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E6E614C-FAA4-4282-9ECF-AD60D0327602}"/>
              </a:ext>
            </a:extLst>
          </p:cNvPr>
          <p:cNvSpPr>
            <a:spLocks noGrp="1"/>
          </p:cNvSpPr>
          <p:nvPr>
            <p:ph idx="1"/>
          </p:nvPr>
        </p:nvSpPr>
        <p:spPr>
          <a:xfrm>
            <a:off x="4581144" y="510047"/>
            <a:ext cx="6858000" cy="1645920"/>
          </a:xfrm>
        </p:spPr>
        <p:txBody>
          <a:bodyPr anchor="ctr">
            <a:normAutofit/>
          </a:bodyPr>
          <a:lstStyle/>
          <a:p>
            <a:endParaRPr lang="en-AU" sz="1700"/>
          </a:p>
        </p:txBody>
      </p:sp>
      <p:pic>
        <p:nvPicPr>
          <p:cNvPr id="7170" name="Picture 2">
            <a:extLst>
              <a:ext uri="{FF2B5EF4-FFF2-40B4-BE49-F238E27FC236}">
                <a16:creationId xmlns:a16="http://schemas.microsoft.com/office/drawing/2014/main" id="{D9F88D3B-56DD-0871-4613-8FE9DDAA07E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4137" y="2606462"/>
            <a:ext cx="2420142" cy="3639312"/>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a:extLst>
              <a:ext uri="{FF2B5EF4-FFF2-40B4-BE49-F238E27FC236}">
                <a16:creationId xmlns:a16="http://schemas.microsoft.com/office/drawing/2014/main" id="{027CBA5D-2E5B-E903-0EF0-A58053CA955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855451" y="3299077"/>
            <a:ext cx="2834640" cy="283464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2B43CA53-F2F7-A61F-55E6-D4BC7451DC3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22848" y="3284320"/>
            <a:ext cx="2834640" cy="283464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a:extLst>
              <a:ext uri="{FF2B5EF4-FFF2-40B4-BE49-F238E27FC236}">
                <a16:creationId xmlns:a16="http://schemas.microsoft.com/office/drawing/2014/main" id="{E2E70245-7009-40FF-84E8-732E80B315F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218522" y="3238201"/>
            <a:ext cx="2834640" cy="28346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a:extLst>
              <a:ext uri="{FF2B5EF4-FFF2-40B4-BE49-F238E27FC236}">
                <a16:creationId xmlns:a16="http://schemas.microsoft.com/office/drawing/2014/main" id="{CD26D00D-B1BB-BC4B-CA0C-4531915E13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4787" y="375421"/>
            <a:ext cx="2652713" cy="2652713"/>
          </a:xfrm>
          <a:prstGeom prst="rect">
            <a:avLst/>
          </a:prstGeom>
          <a:extLst>
            <a:ext uri="{909E8E84-426E-40DD-AFC4-6F175D3DCCD1}">
              <a14:hiddenFill xmlns:a14="http://schemas.microsoft.com/office/drawing/2010/main">
                <a:solidFill>
                  <a:srgbClr val="FFFFFF"/>
                </a:solidFill>
              </a14:hiddenFill>
            </a:ext>
          </a:extLst>
        </p:spPr>
      </p:pic>
      <p:pic>
        <p:nvPicPr>
          <p:cNvPr id="13" name="Picture 10">
            <a:extLst>
              <a:ext uri="{FF2B5EF4-FFF2-40B4-BE49-F238E27FC236}">
                <a16:creationId xmlns:a16="http://schemas.microsoft.com/office/drawing/2014/main" id="{AA81D411-75E3-2FAD-99EE-17E2F9EE213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6048" y="247985"/>
            <a:ext cx="2814638" cy="2814638"/>
          </a:xfrm>
          <a:prstGeom prst="rect">
            <a:avLst/>
          </a:prstGeom>
          <a:extLst>
            <a:ext uri="{909E8E84-426E-40DD-AFC4-6F175D3DCCD1}">
              <a14:hiddenFill xmlns:a14="http://schemas.microsoft.com/office/drawing/2010/main">
                <a:solidFill>
                  <a:srgbClr val="FFFFFF"/>
                </a:solidFill>
              </a14:hiddenFill>
            </a:ext>
          </a:extLst>
        </p:spPr>
      </p:pic>
      <p:pic>
        <p:nvPicPr>
          <p:cNvPr id="14" name="Picture 12">
            <a:extLst>
              <a:ext uri="{FF2B5EF4-FFF2-40B4-BE49-F238E27FC236}">
                <a16:creationId xmlns:a16="http://schemas.microsoft.com/office/drawing/2014/main" id="{9BF42F22-1862-8582-5E05-B6C4D426FA2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20638" y="317118"/>
            <a:ext cx="2513875" cy="2513875"/>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470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D4A147F1-9FD9-4A8C-B704-F73CCD6F58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Graphic 76">
            <a:extLst>
              <a:ext uri="{FF2B5EF4-FFF2-40B4-BE49-F238E27FC236}">
                <a16:creationId xmlns:a16="http://schemas.microsoft.com/office/drawing/2014/main" id="{5F8F69AD-D24F-4B8B-938D-75DCB1A4363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54324" y="-3351276"/>
            <a:ext cx="5486400" cy="12188952"/>
          </a:xfrm>
          <a:prstGeom prst="rect">
            <a:avLst/>
          </a:prstGeom>
        </p:spPr>
      </p:pic>
      <p:sp>
        <p:nvSpPr>
          <p:cNvPr id="2" name="Title 1">
            <a:extLst>
              <a:ext uri="{FF2B5EF4-FFF2-40B4-BE49-F238E27FC236}">
                <a16:creationId xmlns:a16="http://schemas.microsoft.com/office/drawing/2014/main" id="{DE678D33-6023-0C0A-C778-2C5721F06265}"/>
              </a:ext>
            </a:extLst>
          </p:cNvPr>
          <p:cNvSpPr>
            <a:spLocks noGrp="1"/>
          </p:cNvSpPr>
          <p:nvPr>
            <p:ph type="title"/>
          </p:nvPr>
        </p:nvSpPr>
        <p:spPr>
          <a:xfrm>
            <a:off x="384048" y="228918"/>
            <a:ext cx="5819527" cy="2264392"/>
          </a:xfrm>
        </p:spPr>
        <p:txBody>
          <a:bodyPr anchor="ctr">
            <a:normAutofit/>
          </a:bodyPr>
          <a:lstStyle/>
          <a:p>
            <a:r>
              <a:rPr lang="en-AU" sz="4000" dirty="0"/>
              <a:t>Location</a:t>
            </a:r>
            <a:r>
              <a:rPr lang="en-AU" sz="5000" dirty="0"/>
              <a:t>	</a:t>
            </a:r>
          </a:p>
        </p:txBody>
      </p:sp>
      <p:pic>
        <p:nvPicPr>
          <p:cNvPr id="11270" name="Picture 6">
            <a:extLst>
              <a:ext uri="{FF2B5EF4-FFF2-40B4-BE49-F238E27FC236}">
                <a16:creationId xmlns:a16="http://schemas.microsoft.com/office/drawing/2014/main" id="{F4CEFF07-0CD7-32ED-7321-D31B5A48CEC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 b="10353"/>
          <a:stretch/>
        </p:blipFill>
        <p:spPr bwMode="auto">
          <a:xfrm>
            <a:off x="20" y="2517497"/>
            <a:ext cx="4079884" cy="36576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138C49A-4145-1183-3963-E5EC5D3D2A65}"/>
              </a:ext>
            </a:extLst>
          </p:cNvPr>
          <p:cNvSpPr>
            <a:spLocks noGrp="1"/>
          </p:cNvSpPr>
          <p:nvPr>
            <p:ph idx="1"/>
          </p:nvPr>
        </p:nvSpPr>
        <p:spPr>
          <a:xfrm>
            <a:off x="6568140" y="228917"/>
            <a:ext cx="5346491" cy="2382802"/>
          </a:xfrm>
        </p:spPr>
        <p:txBody>
          <a:bodyPr anchor="ctr">
            <a:normAutofit/>
          </a:bodyPr>
          <a:lstStyle/>
          <a:p>
            <a:endParaRPr lang="en-AU" sz="1800"/>
          </a:p>
        </p:txBody>
      </p:sp>
      <p:pic>
        <p:nvPicPr>
          <p:cNvPr id="11268" name="Picture 4">
            <a:extLst>
              <a:ext uri="{FF2B5EF4-FFF2-40B4-BE49-F238E27FC236}">
                <a16:creationId xmlns:a16="http://schemas.microsoft.com/office/drawing/2014/main" id="{69FB5897-1C0A-A7FB-DA37-6913347EED2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0351" r="2" b="2"/>
          <a:stretch/>
        </p:blipFill>
        <p:spPr bwMode="auto">
          <a:xfrm>
            <a:off x="4054068" y="2517497"/>
            <a:ext cx="4079904"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a:extLst>
              <a:ext uri="{FF2B5EF4-FFF2-40B4-BE49-F238E27FC236}">
                <a16:creationId xmlns:a16="http://schemas.microsoft.com/office/drawing/2014/main" id="{9202CAE8-28B9-5FCB-8670-0C81BAE5C99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4314" r="2" b="6039"/>
          <a:stretch/>
        </p:blipFill>
        <p:spPr bwMode="auto">
          <a:xfrm>
            <a:off x="8112096" y="2517497"/>
            <a:ext cx="4079904" cy="3657600"/>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EAD26B3D-BC93-4B80-BC43-54B858DE3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3018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D462EE7E-14DF-497D-AE08-F6623DB88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D357C9-3B43-3EF3-FDF9-680D9E1AD914}"/>
              </a:ext>
            </a:extLst>
          </p:cNvPr>
          <p:cNvSpPr>
            <a:spLocks noGrp="1"/>
          </p:cNvSpPr>
          <p:nvPr>
            <p:ph type="title"/>
          </p:nvPr>
        </p:nvSpPr>
        <p:spPr>
          <a:xfrm>
            <a:off x="7989259" y="891540"/>
            <a:ext cx="3507415" cy="1346693"/>
          </a:xfrm>
        </p:spPr>
        <p:txBody>
          <a:bodyPr>
            <a:normAutofit/>
          </a:bodyPr>
          <a:lstStyle/>
          <a:p>
            <a:r>
              <a:rPr lang="en-AU" sz="4000" dirty="0"/>
              <a:t>Mapping</a:t>
            </a:r>
          </a:p>
        </p:txBody>
      </p:sp>
      <p:sp>
        <p:nvSpPr>
          <p:cNvPr id="81" name="Rectangle 80">
            <a:extLst>
              <a:ext uri="{FF2B5EF4-FFF2-40B4-BE49-F238E27FC236}">
                <a16:creationId xmlns:a16="http://schemas.microsoft.com/office/drawing/2014/main" id="{2FBF0AC7-1F73-4A5E-882F-8C2A41F1A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8" name="Picture 6" descr="Lucy in the City - A Story about Spatial Thinking">
            <a:extLst>
              <a:ext uri="{FF2B5EF4-FFF2-40B4-BE49-F238E27FC236}">
                <a16:creationId xmlns:a16="http://schemas.microsoft.com/office/drawing/2014/main" id="{4841F80C-55BB-EE7A-09B4-37DB33D8A8F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44110" y="1573137"/>
            <a:ext cx="2966332" cy="3707915"/>
          </a:xfrm>
          <a:prstGeom prst="rect">
            <a:avLst/>
          </a:prstGeom>
          <a:noFill/>
          <a:effectLst>
            <a:outerShdw blurRad="406400" dist="317500" dir="5400000" sx="89000" sy="8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13320" name="Picture 8">
            <a:extLst>
              <a:ext uri="{FF2B5EF4-FFF2-40B4-BE49-F238E27FC236}">
                <a16:creationId xmlns:a16="http://schemas.microsoft.com/office/drawing/2014/main" id="{75AB5A2E-F013-2C39-837D-6068E9D39D8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33164" y="897568"/>
            <a:ext cx="2959508" cy="2362632"/>
          </a:xfrm>
          <a:prstGeom prst="rect">
            <a:avLst/>
          </a:prstGeom>
          <a:noFill/>
          <a:effectLst>
            <a:outerShdw blurRad="406400" dist="317500" dir="5400000" sx="89000" sy="8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110716A-D3BA-A025-3934-DE4757185E0A}"/>
              </a:ext>
            </a:extLst>
          </p:cNvPr>
          <p:cNvPicPr>
            <a:picLocks noChangeAspect="1"/>
          </p:cNvPicPr>
          <p:nvPr/>
        </p:nvPicPr>
        <p:blipFill>
          <a:blip r:embed="rId4"/>
          <a:stretch>
            <a:fillRect/>
          </a:stretch>
        </p:blipFill>
        <p:spPr>
          <a:xfrm>
            <a:off x="4332176" y="3612970"/>
            <a:ext cx="2989932" cy="2324672"/>
          </a:xfrm>
          <a:prstGeom prst="rect">
            <a:avLst/>
          </a:prstGeom>
          <a:effectLst>
            <a:outerShdw blurRad="406400" dist="317500" dir="5400000" sx="89000" sy="89000" rotWithShape="0">
              <a:prstClr val="black">
                <a:alpha val="15000"/>
              </a:prstClr>
            </a:outerShdw>
          </a:effectLst>
        </p:spPr>
      </p:pic>
      <p:sp>
        <p:nvSpPr>
          <p:cNvPr id="13324" name="Content Placeholder 13323">
            <a:extLst>
              <a:ext uri="{FF2B5EF4-FFF2-40B4-BE49-F238E27FC236}">
                <a16:creationId xmlns:a16="http://schemas.microsoft.com/office/drawing/2014/main" id="{CAFE5B20-B0C4-C3BD-138D-61E680E5A51D}"/>
              </a:ext>
            </a:extLst>
          </p:cNvPr>
          <p:cNvSpPr>
            <a:spLocks noGrp="1"/>
          </p:cNvSpPr>
          <p:nvPr>
            <p:ph idx="1"/>
          </p:nvPr>
        </p:nvSpPr>
        <p:spPr>
          <a:xfrm>
            <a:off x="7989259" y="2399100"/>
            <a:ext cx="3507415" cy="3645083"/>
          </a:xfrm>
        </p:spPr>
        <p:txBody>
          <a:bodyPr>
            <a:normAutofit/>
          </a:bodyPr>
          <a:lstStyle/>
          <a:p>
            <a:endParaRPr lang="en-US" sz="2000"/>
          </a:p>
        </p:txBody>
      </p:sp>
      <p:sp>
        <p:nvSpPr>
          <p:cNvPr id="4" name="AutoShape 2" descr="Lucy in the City">
            <a:extLst>
              <a:ext uri="{FF2B5EF4-FFF2-40B4-BE49-F238E27FC236}">
                <a16:creationId xmlns:a16="http://schemas.microsoft.com/office/drawing/2014/main" id="{FA7C2932-EB5D-9DCE-F588-937F6CF8B4A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718567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9A42C7B2-7BD6-433A-95AB-5AA4F44B5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a:extLst>
              <a:ext uri="{FF2B5EF4-FFF2-40B4-BE49-F238E27FC236}">
                <a16:creationId xmlns:a16="http://schemas.microsoft.com/office/drawing/2014/main" id="{2D586BB8-ECBE-5452-9723-B5DA047BAC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0269"/>
          <a:stretch/>
        </p:blipFill>
        <p:spPr bwMode="auto">
          <a:xfrm>
            <a:off x="-6" y="10"/>
            <a:ext cx="7642746" cy="6857990"/>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263" y="3986129"/>
            <a:ext cx="6288261" cy="2253231"/>
          </a:xfrm>
          <a:prstGeom prst="rect">
            <a:avLst/>
          </a:prstGeom>
          <a:solidFill>
            <a:schemeClr val="bg1">
              <a:alpha val="95000"/>
            </a:schemeClr>
          </a:solidFill>
          <a:ln w="12700">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BDB73FA-262F-E59F-83F6-51B2CAC747F5}"/>
              </a:ext>
            </a:extLst>
          </p:cNvPr>
          <p:cNvSpPr>
            <a:spLocks noGrp="1"/>
          </p:cNvSpPr>
          <p:nvPr>
            <p:ph type="title"/>
          </p:nvPr>
        </p:nvSpPr>
        <p:spPr>
          <a:xfrm>
            <a:off x="841248" y="4152624"/>
            <a:ext cx="2112264" cy="1920240"/>
          </a:xfrm>
        </p:spPr>
        <p:txBody>
          <a:bodyPr>
            <a:normAutofit/>
          </a:bodyPr>
          <a:lstStyle/>
          <a:p>
            <a:r>
              <a:rPr lang="en-AU" sz="4000" dirty="0"/>
              <a:t>Chance and data</a:t>
            </a:r>
          </a:p>
        </p:txBody>
      </p:sp>
      <p:pic>
        <p:nvPicPr>
          <p:cNvPr id="12294" name="Picture 6">
            <a:extLst>
              <a:ext uri="{FF2B5EF4-FFF2-40B4-BE49-F238E27FC236}">
                <a16:creationId xmlns:a16="http://schemas.microsoft.com/office/drawing/2014/main" id="{40FDAA98-26AD-B9C5-F65D-51E2D1EE46E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9" r="-3" b="-3"/>
          <a:stretch/>
        </p:blipFill>
        <p:spPr bwMode="auto">
          <a:xfrm>
            <a:off x="7809454" y="1"/>
            <a:ext cx="4382546" cy="3345645"/>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535" y="47845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4346" y="5103601"/>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488A41F-BF64-64C3-4B00-EA12A0EBDCB9}"/>
              </a:ext>
            </a:extLst>
          </p:cNvPr>
          <p:cNvSpPr>
            <a:spLocks noGrp="1"/>
          </p:cNvSpPr>
          <p:nvPr>
            <p:ph idx="1"/>
          </p:nvPr>
        </p:nvSpPr>
        <p:spPr>
          <a:xfrm>
            <a:off x="3364992" y="4151376"/>
            <a:ext cx="3319272" cy="1920240"/>
          </a:xfrm>
        </p:spPr>
        <p:txBody>
          <a:bodyPr anchor="ctr">
            <a:normAutofit/>
          </a:bodyPr>
          <a:lstStyle/>
          <a:p>
            <a:endParaRPr lang="en-AU" sz="1700"/>
          </a:p>
        </p:txBody>
      </p:sp>
      <p:pic>
        <p:nvPicPr>
          <p:cNvPr id="12292" name="Picture 4">
            <a:extLst>
              <a:ext uri="{FF2B5EF4-FFF2-40B4-BE49-F238E27FC236}">
                <a16:creationId xmlns:a16="http://schemas.microsoft.com/office/drawing/2014/main" id="{739042B1-1B25-278D-5E58-97B678D920B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 b="10448"/>
          <a:stretch/>
        </p:blipFill>
        <p:spPr bwMode="auto">
          <a:xfrm>
            <a:off x="7809462" y="3512354"/>
            <a:ext cx="4382545" cy="3345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297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209" name="Title 1">
            <a:extLst>
              <a:ext uri="{FF2B5EF4-FFF2-40B4-BE49-F238E27FC236}">
                <a16:creationId xmlns:a16="http://schemas.microsoft.com/office/drawing/2014/main" id="{13DD4D4B-40F2-3244-CCB5-6EEFC49CD021}"/>
              </a:ext>
            </a:extLst>
          </p:cNvPr>
          <p:cNvSpPr>
            <a:spLocks noGrp="1"/>
          </p:cNvSpPr>
          <p:nvPr>
            <p:ph type="title"/>
          </p:nvPr>
        </p:nvSpPr>
        <p:spPr>
          <a:xfrm>
            <a:off x="6940295" y="1396289"/>
            <a:ext cx="4668257" cy="1325563"/>
          </a:xfrm>
        </p:spPr>
        <p:txBody>
          <a:bodyPr vert="horz" lIns="91440" tIns="45720" rIns="91440" bIns="45720" rtlCol="0">
            <a:normAutofit/>
          </a:bodyPr>
          <a:lstStyle/>
          <a:p>
            <a:r>
              <a:rPr lang="en-US" kern="1200" dirty="0">
                <a:latin typeface="+mj-lt"/>
                <a:ea typeface="+mj-ea"/>
                <a:cs typeface="+mj-cs"/>
              </a:rPr>
              <a:t>Shape </a:t>
            </a:r>
          </a:p>
        </p:txBody>
      </p:sp>
      <p:sp>
        <p:nvSpPr>
          <p:cNvPr id="152" name="Freeform: Shape 151">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4" name="Freeform: Shape 153">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6" name="Oval 155">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196" name="Picture 4">
            <a:extLst>
              <a:ext uri="{FF2B5EF4-FFF2-40B4-BE49-F238E27FC236}">
                <a16:creationId xmlns:a16="http://schemas.microsoft.com/office/drawing/2014/main" id="{042BDF17-A8F8-6697-6F06-D646E0EA10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 b="-4"/>
          <a:stretch/>
        </p:blipFill>
        <p:spPr bwMode="auto">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extLst>
            <a:ext uri="{909E8E84-426E-40DD-AFC4-6F175D3DCCD1}">
              <a14:hiddenFill xmlns:a14="http://schemas.microsoft.com/office/drawing/2010/main">
                <a:solidFill>
                  <a:srgbClr val="FFFFFF"/>
                </a:solidFill>
              </a14:hiddenFill>
            </a:ext>
          </a:extLst>
        </p:spPr>
      </p:pic>
      <p:pic>
        <p:nvPicPr>
          <p:cNvPr id="8198" name="Picture 6">
            <a:extLst>
              <a:ext uri="{FF2B5EF4-FFF2-40B4-BE49-F238E27FC236}">
                <a16:creationId xmlns:a16="http://schemas.microsoft.com/office/drawing/2014/main" id="{F0095BAF-4B2B-A9F1-1799-E4CB94A334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367" r="1" b="7369"/>
          <a:stretch/>
        </p:blipFill>
        <p:spPr bwMode="auto">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a:extLst>
            <a:ext uri="{909E8E84-426E-40DD-AFC4-6F175D3DCCD1}">
              <a14:hiddenFill xmlns:a14="http://schemas.microsoft.com/office/drawing/2010/main">
                <a:solidFill>
                  <a:srgbClr val="FFFFFF"/>
                </a:solidFill>
              </a14:hiddenFill>
            </a:ext>
          </a:extLst>
        </p:spPr>
      </p:pic>
      <p:pic>
        <p:nvPicPr>
          <p:cNvPr id="8194" name="Picture 2">
            <a:extLst>
              <a:ext uri="{FF2B5EF4-FFF2-40B4-BE49-F238E27FC236}">
                <a16:creationId xmlns:a16="http://schemas.microsoft.com/office/drawing/2014/main" id="{32860494-D9D5-CC5D-60EF-AC5C7BF1A91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8" r="1575" b="-3"/>
          <a:stretch/>
        </p:blipFill>
        <p:spPr bwMode="auto">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a:extLst>
            <a:ext uri="{909E8E84-426E-40DD-AFC4-6F175D3DCCD1}">
              <a14:hiddenFill xmlns:a14="http://schemas.microsoft.com/office/drawing/2010/main">
                <a:solidFill>
                  <a:srgbClr val="FFFFFF"/>
                </a:solidFill>
              </a14:hiddenFill>
            </a:ext>
          </a:extLst>
        </p:spPr>
      </p:pic>
      <p:sp>
        <p:nvSpPr>
          <p:cNvPr id="8213" name="Content Placeholder 8212">
            <a:extLst>
              <a:ext uri="{FF2B5EF4-FFF2-40B4-BE49-F238E27FC236}">
                <a16:creationId xmlns:a16="http://schemas.microsoft.com/office/drawing/2014/main" id="{3CE6FA4B-F27B-6E9A-E8F2-6F638A35A846}"/>
              </a:ext>
            </a:extLst>
          </p:cNvPr>
          <p:cNvSpPr>
            <a:spLocks noGrp="1"/>
          </p:cNvSpPr>
          <p:nvPr>
            <p:ph idx="1"/>
          </p:nvPr>
        </p:nvSpPr>
        <p:spPr>
          <a:xfrm>
            <a:off x="6940296" y="2871982"/>
            <a:ext cx="4668256" cy="3181684"/>
          </a:xfrm>
        </p:spPr>
        <p:txBody>
          <a:bodyPr anchor="t">
            <a:normAutofit/>
          </a:bodyPr>
          <a:lstStyle/>
          <a:p>
            <a:endParaRPr lang="en-US" sz="1800" dirty="0"/>
          </a:p>
        </p:txBody>
      </p:sp>
    </p:spTree>
    <p:extLst>
      <p:ext uri="{BB962C8B-B14F-4D97-AF65-F5344CB8AC3E}">
        <p14:creationId xmlns:p14="http://schemas.microsoft.com/office/powerpoint/2010/main" val="164845721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66763-A945-62FF-3075-B6A6A420BADC}"/>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90695279-2D74-0C03-30B7-35C813FA3B76}"/>
              </a:ext>
            </a:extLst>
          </p:cNvPr>
          <p:cNvSpPr>
            <a:spLocks noGrp="1"/>
          </p:cNvSpPr>
          <p:nvPr>
            <p:ph idx="1"/>
          </p:nvPr>
        </p:nvSpPr>
        <p:spPr/>
        <p:txBody>
          <a:bodyPr/>
          <a:lstStyle/>
          <a:p>
            <a:pPr marL="0" indent="0">
              <a:buNone/>
            </a:pPr>
            <a:r>
              <a:rPr lang="en-AU" dirty="0"/>
              <a:t>D2: A picture tells… </a:t>
            </a:r>
          </a:p>
          <a:p>
            <a:pPr marL="0" indent="0">
              <a:buNone/>
            </a:pPr>
            <a:r>
              <a:rPr lang="en-AU" dirty="0"/>
              <a:t>Picture books are a springboard for creative and critical teaching where students can make strong mathematical connections between concepts and language. Picture books contain both imagery and dialogue that can ignite curiosity and in which teachers can create purposeful and innovative learning tasks. In this workshop, we will investigate how good quality picture books can develop deep mathematical understandings for our students. In addition, we will look at a range of tasks that utilise the mathematical proficiencies.</a:t>
            </a:r>
          </a:p>
        </p:txBody>
      </p:sp>
    </p:spTree>
    <p:extLst>
      <p:ext uri="{BB962C8B-B14F-4D97-AF65-F5344CB8AC3E}">
        <p14:creationId xmlns:p14="http://schemas.microsoft.com/office/powerpoint/2010/main" val="3743246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28CC02-FDA1-D402-54FC-2469365766B8}"/>
              </a:ext>
            </a:extLst>
          </p:cNvPr>
          <p:cNvSpPr>
            <a:spLocks noGrp="1"/>
          </p:cNvSpPr>
          <p:nvPr>
            <p:ph type="title"/>
          </p:nvPr>
        </p:nvSpPr>
        <p:spPr>
          <a:xfrm>
            <a:off x="630936" y="926534"/>
            <a:ext cx="4023360" cy="1432058"/>
          </a:xfrm>
        </p:spPr>
        <p:txBody>
          <a:bodyPr anchor="b">
            <a:normAutofit fontScale="90000"/>
          </a:bodyPr>
          <a:lstStyle/>
          <a:p>
            <a:r>
              <a:rPr lang="en-AU" sz="5400" dirty="0"/>
              <a:t>Plan you own task (Explore)	</a:t>
            </a:r>
            <a:br>
              <a:rPr lang="en-AU" sz="5400" dirty="0"/>
            </a:br>
            <a:endParaRPr lang="en-AU" sz="5400" dirty="0"/>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9BFCCB0-7A66-862C-041A-6EF70D496813}"/>
              </a:ext>
            </a:extLst>
          </p:cNvPr>
          <p:cNvSpPr>
            <a:spLocks noGrp="1"/>
          </p:cNvSpPr>
          <p:nvPr>
            <p:ph idx="1"/>
          </p:nvPr>
        </p:nvSpPr>
        <p:spPr>
          <a:xfrm>
            <a:off x="630936" y="2807208"/>
            <a:ext cx="3429000" cy="3410712"/>
          </a:xfrm>
        </p:spPr>
        <p:txBody>
          <a:bodyPr anchor="t">
            <a:normAutofit/>
          </a:bodyPr>
          <a:lstStyle/>
          <a:p>
            <a:endParaRPr lang="en-AU" sz="2200" dirty="0"/>
          </a:p>
        </p:txBody>
      </p:sp>
      <p:pic>
        <p:nvPicPr>
          <p:cNvPr id="5" name="Picture 4" descr="Timeline&#10;&#10;Description automatically generated">
            <a:extLst>
              <a:ext uri="{FF2B5EF4-FFF2-40B4-BE49-F238E27FC236}">
                <a16:creationId xmlns:a16="http://schemas.microsoft.com/office/drawing/2014/main" id="{046184AA-FD5C-4D3F-66D1-A43CAB772DF8}"/>
              </a:ext>
            </a:extLst>
          </p:cNvPr>
          <p:cNvPicPr>
            <a:picLocks noChangeAspect="1"/>
          </p:cNvPicPr>
          <p:nvPr/>
        </p:nvPicPr>
        <p:blipFill>
          <a:blip r:embed="rId2"/>
          <a:stretch>
            <a:fillRect/>
          </a:stretch>
        </p:blipFill>
        <p:spPr>
          <a:xfrm>
            <a:off x="4654296" y="1150773"/>
            <a:ext cx="6903720" cy="4556454"/>
          </a:xfrm>
          <a:prstGeom prst="rect">
            <a:avLst/>
          </a:prstGeom>
        </p:spPr>
      </p:pic>
    </p:spTree>
    <p:extLst>
      <p:ext uri="{BB962C8B-B14F-4D97-AF65-F5344CB8AC3E}">
        <p14:creationId xmlns:p14="http://schemas.microsoft.com/office/powerpoint/2010/main" val="1085879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34199-8B12-CDAE-D80F-2AC0F5627F0C}"/>
              </a:ext>
            </a:extLst>
          </p:cNvPr>
          <p:cNvSpPr>
            <a:spLocks noGrp="1"/>
          </p:cNvSpPr>
          <p:nvPr>
            <p:ph type="title"/>
          </p:nvPr>
        </p:nvSpPr>
        <p:spPr>
          <a:xfrm>
            <a:off x="642996" y="4571216"/>
            <a:ext cx="10906008" cy="1115415"/>
          </a:xfrm>
        </p:spPr>
        <p:txBody>
          <a:bodyPr vert="horz" lIns="91440" tIns="45720" rIns="91440" bIns="45720" rtlCol="0" anchor="b">
            <a:normAutofit/>
          </a:bodyPr>
          <a:lstStyle/>
          <a:p>
            <a:pPr algn="ctr"/>
            <a:r>
              <a:rPr lang="en-US" sz="6000" dirty="0"/>
              <a:t>Resources</a:t>
            </a:r>
            <a:r>
              <a:rPr lang="en-US" sz="6000" dirty="0">
                <a:solidFill>
                  <a:schemeClr val="tx1"/>
                </a:solidFill>
              </a:rPr>
              <a:t> </a:t>
            </a:r>
          </a:p>
        </p:txBody>
      </p:sp>
      <p:pic>
        <p:nvPicPr>
          <p:cNvPr id="1028" name="Picture 4">
            <a:extLst>
              <a:ext uri="{FF2B5EF4-FFF2-40B4-BE49-F238E27FC236}">
                <a16:creationId xmlns:a16="http://schemas.microsoft.com/office/drawing/2014/main" id="{1EB08CD3-A03A-0C27-FC40-357575F7A72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1946" y="482079"/>
            <a:ext cx="2685705" cy="37694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CB9A5C1-1B82-B515-D5E3-0C2FC8DA92DD}"/>
              </a:ext>
            </a:extLst>
          </p:cNvPr>
          <p:cNvPicPr>
            <a:picLocks noChangeAspect="1"/>
          </p:cNvPicPr>
          <p:nvPr/>
        </p:nvPicPr>
        <p:blipFill>
          <a:blip r:embed="rId3"/>
          <a:stretch>
            <a:fillRect/>
          </a:stretch>
        </p:blipFill>
        <p:spPr>
          <a:xfrm>
            <a:off x="3328518" y="572441"/>
            <a:ext cx="2685705" cy="3679048"/>
          </a:xfrm>
          <a:prstGeom prst="rect">
            <a:avLst/>
          </a:prstGeom>
        </p:spPr>
      </p:pic>
      <p:pic>
        <p:nvPicPr>
          <p:cNvPr id="1030" name="Picture 6">
            <a:extLst>
              <a:ext uri="{FF2B5EF4-FFF2-40B4-BE49-F238E27FC236}">
                <a16:creationId xmlns:a16="http://schemas.microsoft.com/office/drawing/2014/main" id="{849C2FA9-E013-E1DD-171A-C1323B4A35D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559" r="14979"/>
          <a:stretch/>
        </p:blipFill>
        <p:spPr bwMode="auto">
          <a:xfrm>
            <a:off x="9069572" y="573159"/>
            <a:ext cx="2575032" cy="3654490"/>
          </a:xfrm>
          <a:prstGeom prst="rect">
            <a:avLst/>
          </a:prstGeom>
          <a:noFill/>
          <a:extLst>
            <a:ext uri="{909E8E84-426E-40DD-AFC4-6F175D3DCCD1}">
              <a14:hiddenFill xmlns:a14="http://schemas.microsoft.com/office/drawing/2010/main">
                <a:solidFill>
                  <a:srgbClr val="FFFFFF"/>
                </a:solidFill>
              </a14:hiddenFill>
            </a:ext>
          </a:extLst>
        </p:spPr>
      </p:pic>
      <p:cxnSp>
        <p:nvCxnSpPr>
          <p:cNvPr id="139" name="Straight Connector 138">
            <a:extLst>
              <a:ext uri="{FF2B5EF4-FFF2-40B4-BE49-F238E27FC236}">
                <a16:creationId xmlns:a16="http://schemas.microsoft.com/office/drawing/2014/main" id="{8733B210-462D-42A4-BA20-36743BB5E6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778706"/>
            <a:ext cx="9144000" cy="0"/>
          </a:xfrm>
          <a:prstGeom prst="line">
            <a:avLst/>
          </a:prstGeom>
          <a:ln w="19050">
            <a:solidFill>
              <a:srgbClr val="F3FB02"/>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A11B06A0-FC93-B78C-8C74-95565DA9035E}"/>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tretch>
            <a:fillRect/>
          </a:stretch>
        </p:blipFill>
        <p:spPr bwMode="auto">
          <a:xfrm>
            <a:off x="6223000" y="549320"/>
            <a:ext cx="2637795" cy="370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928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AE891F-C4A6-FFA1-686E-0D96825BB9AE}"/>
              </a:ext>
            </a:extLst>
          </p:cNvPr>
          <p:cNvSpPr>
            <a:spLocks noGrp="1"/>
          </p:cNvSpPr>
          <p:nvPr>
            <p:ph type="title"/>
          </p:nvPr>
        </p:nvSpPr>
        <p:spPr>
          <a:xfrm>
            <a:off x="640080" y="325369"/>
            <a:ext cx="4368602" cy="1956841"/>
          </a:xfrm>
        </p:spPr>
        <p:txBody>
          <a:bodyPr anchor="b">
            <a:normAutofit/>
          </a:bodyPr>
          <a:lstStyle/>
          <a:p>
            <a:r>
              <a:rPr lang="en-AU" sz="5400"/>
              <a:t>Summarise </a:t>
            </a:r>
            <a:endParaRPr lang="en-AU" sz="5400" dirty="0"/>
          </a:p>
        </p:txBody>
      </p:sp>
      <p:sp>
        <p:nvSpPr>
          <p:cNvPr id="2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A728121-A8D0-08A8-4D42-AE996ADA4627}"/>
              </a:ext>
            </a:extLst>
          </p:cNvPr>
          <p:cNvSpPr>
            <a:spLocks noGrp="1"/>
          </p:cNvSpPr>
          <p:nvPr>
            <p:ph idx="1"/>
          </p:nvPr>
        </p:nvSpPr>
        <p:spPr>
          <a:xfrm>
            <a:off x="640080" y="2872899"/>
            <a:ext cx="4243589" cy="3320668"/>
          </a:xfrm>
        </p:spPr>
        <p:txBody>
          <a:bodyPr>
            <a:normAutofit/>
          </a:bodyPr>
          <a:lstStyle/>
          <a:p>
            <a:pPr marL="0" indent="0">
              <a:buNone/>
            </a:pPr>
            <a:r>
              <a:rPr lang="en-AU" sz="2200"/>
              <a:t>What are the big questions? Let’s consider what the world will be like on 2050, there will be roughly 10 billion people in the world. That’s the same as having another Africa or Europe on the planet. What will our global village look like then?</a:t>
            </a:r>
          </a:p>
        </p:txBody>
      </p:sp>
      <p:pic>
        <p:nvPicPr>
          <p:cNvPr id="5" name="Picture 4" descr="A map of a city&#10;&#10;Description automatically generated with low confidence">
            <a:extLst>
              <a:ext uri="{FF2B5EF4-FFF2-40B4-BE49-F238E27FC236}">
                <a16:creationId xmlns:a16="http://schemas.microsoft.com/office/drawing/2014/main" id="{5B3C8438-AA3A-7F09-B757-C98AA230D07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3794" r="12984"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73925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76099B9-1C3E-4A23-ADD9-9938C1950E2A}"/>
              </a:ext>
            </a:extLst>
          </p:cNvPr>
          <p:cNvSpPr/>
          <p:nvPr/>
        </p:nvSpPr>
        <p:spPr>
          <a:xfrm>
            <a:off x="720436" y="1265382"/>
            <a:ext cx="2613891" cy="5264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B1FA95E1-6EE9-4F05-84EF-989B96828C83}"/>
              </a:ext>
            </a:extLst>
          </p:cNvPr>
          <p:cNvSpPr/>
          <p:nvPr/>
        </p:nvSpPr>
        <p:spPr>
          <a:xfrm>
            <a:off x="7942217" y="418011"/>
            <a:ext cx="3590307" cy="11106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a:extLst>
              <a:ext uri="{FF2B5EF4-FFF2-40B4-BE49-F238E27FC236}">
                <a16:creationId xmlns:a16="http://schemas.microsoft.com/office/drawing/2014/main" id="{D5C6D07C-2615-4CE0-90CB-82B26F632E20}"/>
              </a:ext>
            </a:extLst>
          </p:cNvPr>
          <p:cNvPicPr>
            <a:picLocks noChangeAspect="1"/>
          </p:cNvPicPr>
          <p:nvPr/>
        </p:nvPicPr>
        <p:blipFill>
          <a:blip r:embed="rId2"/>
          <a:stretch>
            <a:fillRect/>
          </a:stretch>
        </p:blipFill>
        <p:spPr>
          <a:xfrm>
            <a:off x="720436" y="159521"/>
            <a:ext cx="2429691" cy="778214"/>
          </a:xfrm>
          <a:prstGeom prst="rect">
            <a:avLst/>
          </a:prstGeom>
        </p:spPr>
      </p:pic>
      <p:pic>
        <p:nvPicPr>
          <p:cNvPr id="10" name="Picture 9">
            <a:extLst>
              <a:ext uri="{FF2B5EF4-FFF2-40B4-BE49-F238E27FC236}">
                <a16:creationId xmlns:a16="http://schemas.microsoft.com/office/drawing/2014/main" id="{E61196F9-1DBA-4224-B18B-A41429676167}"/>
              </a:ext>
            </a:extLst>
          </p:cNvPr>
          <p:cNvPicPr>
            <a:picLocks noChangeAspect="1"/>
          </p:cNvPicPr>
          <p:nvPr/>
        </p:nvPicPr>
        <p:blipFill>
          <a:blip r:embed="rId3"/>
          <a:stretch>
            <a:fillRect/>
          </a:stretch>
        </p:blipFill>
        <p:spPr>
          <a:xfrm>
            <a:off x="9041875" y="258257"/>
            <a:ext cx="2032598" cy="580742"/>
          </a:xfrm>
          <a:prstGeom prst="rect">
            <a:avLst/>
          </a:prstGeom>
        </p:spPr>
      </p:pic>
      <p:pic>
        <p:nvPicPr>
          <p:cNvPr id="3" name="Picture 2" descr="Diagram, schematic&#10;&#10;Description automatically generated">
            <a:extLst>
              <a:ext uri="{FF2B5EF4-FFF2-40B4-BE49-F238E27FC236}">
                <a16:creationId xmlns:a16="http://schemas.microsoft.com/office/drawing/2014/main" id="{351BC631-CB40-4616-83D3-AD8DCC62CD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8436" y="937735"/>
            <a:ext cx="9190255" cy="6291339"/>
          </a:xfrm>
          <a:prstGeom prst="rect">
            <a:avLst/>
          </a:prstGeom>
        </p:spPr>
      </p:pic>
    </p:spTree>
    <p:extLst>
      <p:ext uri="{BB962C8B-B14F-4D97-AF65-F5344CB8AC3E}">
        <p14:creationId xmlns:p14="http://schemas.microsoft.com/office/powerpoint/2010/main" val="2248167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3">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AC84E8-82C8-90F8-BE2D-B4DE9E583450}"/>
              </a:ext>
            </a:extLst>
          </p:cNvPr>
          <p:cNvSpPr>
            <a:spLocks noGrp="1"/>
          </p:cNvSpPr>
          <p:nvPr>
            <p:ph type="title"/>
          </p:nvPr>
        </p:nvSpPr>
        <p:spPr>
          <a:xfrm>
            <a:off x="6513788" y="365125"/>
            <a:ext cx="4840010" cy="1807305"/>
          </a:xfrm>
        </p:spPr>
        <p:txBody>
          <a:bodyPr>
            <a:normAutofit fontScale="90000"/>
          </a:bodyPr>
          <a:lstStyle/>
          <a:p>
            <a:r>
              <a:rPr lang="en-AU" dirty="0"/>
              <a:t>What data would you like to see? (Fluency)</a:t>
            </a:r>
          </a:p>
        </p:txBody>
      </p:sp>
      <p:pic>
        <p:nvPicPr>
          <p:cNvPr id="4" name="Picture 2">
            <a:extLst>
              <a:ext uri="{FF2B5EF4-FFF2-40B4-BE49-F238E27FC236}">
                <a16:creationId xmlns:a16="http://schemas.microsoft.com/office/drawing/2014/main" id="{41C51DD6-684C-3413-DFC3-2995460670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9"/>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A707D57-1CC1-CC5B-F234-570DD590ABCB}"/>
              </a:ext>
            </a:extLst>
          </p:cNvPr>
          <p:cNvSpPr>
            <a:spLocks noGrp="1"/>
          </p:cNvSpPr>
          <p:nvPr>
            <p:ph idx="1"/>
          </p:nvPr>
        </p:nvSpPr>
        <p:spPr>
          <a:xfrm>
            <a:off x="6513788" y="2333297"/>
            <a:ext cx="4840010" cy="3843666"/>
          </a:xfrm>
        </p:spPr>
        <p:txBody>
          <a:bodyPr>
            <a:normAutofit/>
          </a:bodyPr>
          <a:lstStyle/>
          <a:p>
            <a:pPr marL="0" indent="0">
              <a:buNone/>
            </a:pPr>
            <a:endParaRPr lang="en-AU" sz="2000" dirty="0"/>
          </a:p>
        </p:txBody>
      </p:sp>
    </p:spTree>
    <p:extLst>
      <p:ext uri="{BB962C8B-B14F-4D97-AF65-F5344CB8AC3E}">
        <p14:creationId xmlns:p14="http://schemas.microsoft.com/office/powerpoint/2010/main" val="703066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0" dirty="0"/>
              <a:t>Benefits of integrating</a:t>
            </a:r>
            <a:br>
              <a:rPr lang="en-AU" b="0" dirty="0"/>
            </a:br>
            <a:r>
              <a:rPr lang="en-AU" b="0" dirty="0"/>
              <a:t>children’s literature:</a:t>
            </a:r>
          </a:p>
        </p:txBody>
      </p:sp>
      <p:sp>
        <p:nvSpPr>
          <p:cNvPr id="3" name="Content Placeholder 2"/>
          <p:cNvSpPr>
            <a:spLocks noGrp="1"/>
          </p:cNvSpPr>
          <p:nvPr>
            <p:ph idx="1"/>
          </p:nvPr>
        </p:nvSpPr>
        <p:spPr/>
        <p:txBody>
          <a:bodyPr>
            <a:normAutofit lnSpcReduction="10000"/>
          </a:bodyPr>
          <a:lstStyle/>
          <a:p>
            <a:r>
              <a:rPr lang="en-US" sz="3200" dirty="0">
                <a:solidFill>
                  <a:schemeClr val="accent5">
                    <a:lumMod val="75000"/>
                  </a:schemeClr>
                </a:solidFill>
              </a:rPr>
              <a:t>Help children learn </a:t>
            </a:r>
            <a:r>
              <a:rPr lang="en-US" sz="3200" dirty="0" err="1">
                <a:solidFill>
                  <a:schemeClr val="accent5">
                    <a:lumMod val="75000"/>
                  </a:schemeClr>
                </a:solidFill>
              </a:rPr>
              <a:t>maths</a:t>
            </a:r>
            <a:r>
              <a:rPr lang="en-US" sz="3200" dirty="0">
                <a:solidFill>
                  <a:schemeClr val="accent5">
                    <a:lumMod val="75000"/>
                  </a:schemeClr>
                </a:solidFill>
              </a:rPr>
              <a:t> concepts and skills</a:t>
            </a:r>
          </a:p>
          <a:p>
            <a:r>
              <a:rPr lang="en-US" sz="3200" dirty="0">
                <a:solidFill>
                  <a:schemeClr val="accent5">
                    <a:lumMod val="75000"/>
                  </a:schemeClr>
                </a:solidFill>
              </a:rPr>
              <a:t>Provide a meaningful context</a:t>
            </a:r>
          </a:p>
          <a:p>
            <a:r>
              <a:rPr lang="en-US" sz="3200" dirty="0">
                <a:solidFill>
                  <a:schemeClr val="accent5">
                    <a:lumMod val="75000"/>
                  </a:schemeClr>
                </a:solidFill>
              </a:rPr>
              <a:t>Facilitate the development of mathematical language</a:t>
            </a:r>
          </a:p>
          <a:p>
            <a:r>
              <a:rPr lang="en-US" sz="3200" dirty="0">
                <a:solidFill>
                  <a:schemeClr val="accent5">
                    <a:lumMod val="75000"/>
                  </a:schemeClr>
                </a:solidFill>
              </a:rPr>
              <a:t>Assist with problem solving, reasoning and thinking</a:t>
            </a:r>
          </a:p>
          <a:p>
            <a:r>
              <a:rPr lang="en-US" sz="3200" dirty="0">
                <a:solidFill>
                  <a:schemeClr val="accent5">
                    <a:lumMod val="75000"/>
                  </a:schemeClr>
                </a:solidFill>
              </a:rPr>
              <a:t>Provide a richer view of mathematics</a:t>
            </a:r>
          </a:p>
          <a:p>
            <a:r>
              <a:rPr lang="en-US" sz="3200" dirty="0">
                <a:solidFill>
                  <a:schemeClr val="accent5">
                    <a:lumMod val="75000"/>
                  </a:schemeClr>
                </a:solidFill>
              </a:rPr>
              <a:t>Improved attitudes towards mathematics</a:t>
            </a:r>
          </a:p>
          <a:p>
            <a:r>
              <a:rPr lang="en-US" sz="3200" dirty="0">
                <a:solidFill>
                  <a:schemeClr val="accent5">
                    <a:lumMod val="75000"/>
                  </a:schemeClr>
                </a:solidFill>
              </a:rPr>
              <a:t>Engagement!</a:t>
            </a:r>
          </a:p>
          <a:p>
            <a:pPr marL="0" indent="0" algn="r">
              <a:buNone/>
            </a:pPr>
            <a:r>
              <a:rPr lang="en-AU" sz="1700" dirty="0"/>
              <a:t>Engaging with Mathematics through Picture Books  (2017)</a:t>
            </a:r>
          </a:p>
          <a:p>
            <a:pPr marL="0" indent="0" algn="r">
              <a:buNone/>
            </a:pPr>
            <a:r>
              <a:rPr lang="en-AU" sz="1700" dirty="0"/>
              <a:t> Tracey Muir, Sharyn Livy, Leicha Bragg, Julie Clark, Jill Wells &amp; Catherine Attard</a:t>
            </a:r>
            <a:endParaRPr lang="en-US" sz="3200" dirty="0">
              <a:solidFill>
                <a:schemeClr val="accent5">
                  <a:lumMod val="75000"/>
                </a:schemeClr>
              </a:solidFill>
            </a:endParaRPr>
          </a:p>
          <a:p>
            <a:endParaRPr lang="en-US" sz="3200" dirty="0">
              <a:solidFill>
                <a:schemeClr val="accent5">
                  <a:lumMod val="75000"/>
                </a:schemeClr>
              </a:solidFill>
            </a:endParaRPr>
          </a:p>
        </p:txBody>
      </p:sp>
    </p:spTree>
    <p:extLst>
      <p:ext uri="{BB962C8B-B14F-4D97-AF65-F5344CB8AC3E}">
        <p14:creationId xmlns:p14="http://schemas.microsoft.com/office/powerpoint/2010/main" val="61540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1AB14-AC57-4408-A092-A77E59136AB3}"/>
              </a:ext>
            </a:extLst>
          </p:cNvPr>
          <p:cNvSpPr>
            <a:spLocks noGrp="1"/>
          </p:cNvSpPr>
          <p:nvPr>
            <p:ph type="title"/>
          </p:nvPr>
        </p:nvSpPr>
        <p:spPr/>
        <p:txBody>
          <a:bodyPr/>
          <a:lstStyle/>
          <a:p>
            <a:r>
              <a:rPr lang="en-AU" dirty="0"/>
              <a:t>Framework for selecting books:		</a:t>
            </a:r>
          </a:p>
        </p:txBody>
      </p:sp>
      <p:sp>
        <p:nvSpPr>
          <p:cNvPr id="3" name="Content Placeholder 2">
            <a:extLst>
              <a:ext uri="{FF2B5EF4-FFF2-40B4-BE49-F238E27FC236}">
                <a16:creationId xmlns:a16="http://schemas.microsoft.com/office/drawing/2014/main" id="{9513158C-F35D-4C7C-9EED-C1643CA0330E}"/>
              </a:ext>
            </a:extLst>
          </p:cNvPr>
          <p:cNvSpPr>
            <a:spLocks noGrp="1"/>
          </p:cNvSpPr>
          <p:nvPr>
            <p:ph idx="1"/>
          </p:nvPr>
        </p:nvSpPr>
        <p:spPr/>
        <p:txBody>
          <a:bodyPr>
            <a:normAutofit lnSpcReduction="10000"/>
          </a:bodyPr>
          <a:lstStyle/>
          <a:p>
            <a:r>
              <a:rPr lang="en-AU" sz="3600" dirty="0"/>
              <a:t>Perceived – books that are written to entertain concepts</a:t>
            </a:r>
          </a:p>
          <a:p>
            <a:r>
              <a:rPr lang="en-AU" sz="3600" dirty="0"/>
              <a:t>Explicitly occurring – designed to specifically teach a concept</a:t>
            </a:r>
          </a:p>
          <a:p>
            <a:r>
              <a:rPr lang="en-AU" sz="3600" dirty="0"/>
              <a:t>Embedded – written to entertain but include mathematical ideas</a:t>
            </a:r>
          </a:p>
          <a:p>
            <a:endParaRPr lang="en-AU" sz="2000" dirty="0"/>
          </a:p>
          <a:p>
            <a:pPr marL="0" indent="0" algn="r">
              <a:buNone/>
            </a:pPr>
            <a:r>
              <a:rPr lang="en-AU" sz="2000" dirty="0"/>
              <a:t>Engaging with Mathematics through Picture Books  (2017)</a:t>
            </a:r>
          </a:p>
          <a:p>
            <a:pPr marL="0" indent="0" algn="r">
              <a:buNone/>
            </a:pPr>
            <a:r>
              <a:rPr lang="en-AU" sz="2000" dirty="0"/>
              <a:t> Tracey Muir, Sharyn Livy, Leicha Bragg, Julie Clark, Jill Wells &amp; Catherine Attard</a:t>
            </a:r>
            <a:endParaRPr lang="en-US" sz="2000" dirty="0">
              <a:solidFill>
                <a:schemeClr val="accent5">
                  <a:lumMod val="75000"/>
                </a:schemeClr>
              </a:solidFill>
            </a:endParaRPr>
          </a:p>
          <a:p>
            <a:pPr marL="0" indent="0">
              <a:buNone/>
            </a:pPr>
            <a:endParaRPr lang="en-AU" dirty="0"/>
          </a:p>
        </p:txBody>
      </p:sp>
    </p:spTree>
    <p:extLst>
      <p:ext uri="{BB962C8B-B14F-4D97-AF65-F5344CB8AC3E}">
        <p14:creationId xmlns:p14="http://schemas.microsoft.com/office/powerpoint/2010/main" val="2401760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1"/>
                </a:solidFill>
              </a:rPr>
              <a:t>An instructional model</a:t>
            </a:r>
          </a:p>
        </p:txBody>
      </p:sp>
      <p:sp>
        <p:nvSpPr>
          <p:cNvPr id="3" name="Content Placeholder 2"/>
          <p:cNvSpPr>
            <a:spLocks noGrp="1"/>
          </p:cNvSpPr>
          <p:nvPr>
            <p:ph idx="1"/>
          </p:nvPr>
        </p:nvSpPr>
        <p:spPr>
          <a:xfrm>
            <a:off x="838200" y="1825625"/>
            <a:ext cx="8690361" cy="3242031"/>
          </a:xfrm>
        </p:spPr>
        <p:txBody>
          <a:bodyPr>
            <a:normAutofit fontScale="77500" lnSpcReduction="20000"/>
          </a:bodyPr>
          <a:lstStyle/>
          <a:p>
            <a:r>
              <a:rPr lang="en-AU" sz="3200" dirty="0"/>
              <a:t>The sequence</a:t>
            </a:r>
          </a:p>
          <a:p>
            <a:pPr lvl="1"/>
            <a:r>
              <a:rPr lang="en-AU" sz="2800" dirty="0">
                <a:solidFill>
                  <a:schemeClr val="accent1"/>
                </a:solidFill>
              </a:rPr>
              <a:t>Anticipate</a:t>
            </a:r>
            <a:r>
              <a:rPr lang="en-AU" sz="2800" dirty="0"/>
              <a:t> (student strategies &amp; questions)</a:t>
            </a:r>
          </a:p>
          <a:p>
            <a:pPr lvl="1"/>
            <a:r>
              <a:rPr lang="en-AU" sz="2800" dirty="0">
                <a:solidFill>
                  <a:schemeClr val="accent1"/>
                </a:solidFill>
              </a:rPr>
              <a:t>Launch</a:t>
            </a:r>
            <a:r>
              <a:rPr lang="en-AU" sz="2800" dirty="0"/>
              <a:t> (without telling)</a:t>
            </a:r>
          </a:p>
          <a:p>
            <a:pPr lvl="1"/>
            <a:r>
              <a:rPr lang="en-AU" sz="2800" dirty="0">
                <a:solidFill>
                  <a:schemeClr val="accent1"/>
                </a:solidFill>
              </a:rPr>
              <a:t>Explore</a:t>
            </a:r>
            <a:r>
              <a:rPr lang="en-AU" sz="2800" dirty="0"/>
              <a:t> (for themselves)</a:t>
            </a:r>
          </a:p>
          <a:p>
            <a:pPr lvl="2"/>
            <a:r>
              <a:rPr lang="en-AU" sz="2400" dirty="0">
                <a:solidFill>
                  <a:schemeClr val="accent1"/>
                </a:solidFill>
              </a:rPr>
              <a:t>Enabling prompts</a:t>
            </a:r>
          </a:p>
          <a:p>
            <a:pPr lvl="2"/>
            <a:r>
              <a:rPr lang="en-AU" sz="2400" dirty="0">
                <a:solidFill>
                  <a:schemeClr val="accent1"/>
                </a:solidFill>
              </a:rPr>
              <a:t>Extending prompts</a:t>
            </a:r>
          </a:p>
          <a:p>
            <a:pPr lvl="1"/>
            <a:r>
              <a:rPr lang="en-AU" sz="2800" dirty="0">
                <a:solidFill>
                  <a:schemeClr val="accent1"/>
                </a:solidFill>
              </a:rPr>
              <a:t>Summarise</a:t>
            </a:r>
            <a:r>
              <a:rPr lang="en-AU" sz="2800" dirty="0"/>
              <a:t> (drawing on student learning)</a:t>
            </a:r>
          </a:p>
          <a:p>
            <a:pPr marL="457200" lvl="1" indent="0">
              <a:buNone/>
            </a:pPr>
            <a:endParaRPr lang="en-AU" sz="2800" dirty="0"/>
          </a:p>
          <a:p>
            <a:r>
              <a:rPr lang="en-AU" sz="3200" dirty="0"/>
              <a:t>…is cyclical and might happen more than </a:t>
            </a:r>
          </a:p>
          <a:p>
            <a:pPr marL="0" indent="0">
              <a:buNone/>
            </a:pPr>
            <a:r>
              <a:rPr lang="en-AU" sz="3200" dirty="0"/>
              <a:t>      once in a lesson</a:t>
            </a:r>
          </a:p>
        </p:txBody>
      </p:sp>
      <p:sp>
        <p:nvSpPr>
          <p:cNvPr id="4" name="Footer Placeholder 3"/>
          <p:cNvSpPr>
            <a:spLocks noGrp="1"/>
          </p:cNvSpPr>
          <p:nvPr>
            <p:ph type="ftr" sz="quarter" idx="11"/>
          </p:nvPr>
        </p:nvSpPr>
        <p:spPr>
          <a:xfrm>
            <a:off x="1504060" y="5238572"/>
            <a:ext cx="6649340" cy="148290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4400" dirty="0">
                <a:solidFill>
                  <a:srgbClr val="0070C0"/>
                </a:solidFill>
              </a:rPr>
              <a:t>Where do picture books fit?</a:t>
            </a:r>
          </a:p>
        </p:txBody>
      </p:sp>
      <p:pic>
        <p:nvPicPr>
          <p:cNvPr id="5" name="Picture 4" descr="Macintosh HD:Users:DirtySmut:Downloads:instructional model v7.jpg"/>
          <p:cNvPicPr/>
          <p:nvPr/>
        </p:nvPicPr>
        <p:blipFill>
          <a:blip r:embed="rId3">
            <a:extLst>
              <a:ext uri="{28A0092B-C50C-407E-A947-70E740481C1C}">
                <a14:useLocalDpi xmlns:a14="http://schemas.microsoft.com/office/drawing/2010/main" val="0"/>
              </a:ext>
            </a:extLst>
          </a:blip>
          <a:srcRect/>
          <a:stretch>
            <a:fillRect/>
          </a:stretch>
        </p:blipFill>
        <p:spPr bwMode="auto">
          <a:xfrm>
            <a:off x="7082356" y="1340311"/>
            <a:ext cx="3507352" cy="3307197"/>
          </a:xfrm>
          <a:prstGeom prst="rect">
            <a:avLst/>
          </a:prstGeom>
          <a:noFill/>
          <a:ln>
            <a:noFill/>
          </a:ln>
          <a:extLst>
            <a:ext uri="{FAA26D3D-D897-4be2-8F04-BA451C77F1D7}">
              <ma14:placeholderFlag xmlns:wpc="http://schemas.microsoft.com/office/word/2010/wordprocessingCanvas" xmlns:cx="http://schemas.microsoft.com/office/drawing/2014/chartex" xmlns:cx1="http://schemas.microsoft.com/office/drawing/2015/9/8/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ext>
          </a:extLst>
        </p:spPr>
      </p:pic>
    </p:spTree>
    <p:extLst>
      <p:ext uri="{BB962C8B-B14F-4D97-AF65-F5344CB8AC3E}">
        <p14:creationId xmlns:p14="http://schemas.microsoft.com/office/powerpoint/2010/main" val="425864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71511-B9A9-3A35-86F1-704BB53AF999}"/>
              </a:ext>
            </a:extLst>
          </p:cNvPr>
          <p:cNvSpPr>
            <a:spLocks noGrp="1"/>
          </p:cNvSpPr>
          <p:nvPr>
            <p:ph type="title"/>
          </p:nvPr>
        </p:nvSpPr>
        <p:spPr/>
        <p:txBody>
          <a:bodyPr/>
          <a:lstStyle/>
          <a:p>
            <a:r>
              <a:rPr lang="en-AU" dirty="0"/>
              <a:t>Tips for keeping it as a stimulus</a:t>
            </a:r>
          </a:p>
        </p:txBody>
      </p:sp>
      <p:sp>
        <p:nvSpPr>
          <p:cNvPr id="3" name="Content Placeholder 2">
            <a:extLst>
              <a:ext uri="{FF2B5EF4-FFF2-40B4-BE49-F238E27FC236}">
                <a16:creationId xmlns:a16="http://schemas.microsoft.com/office/drawing/2014/main" id="{74A399D5-E5E9-2F15-4609-5C60E7C9F042}"/>
              </a:ext>
            </a:extLst>
          </p:cNvPr>
          <p:cNvSpPr>
            <a:spLocks noGrp="1"/>
          </p:cNvSpPr>
          <p:nvPr>
            <p:ph idx="1"/>
          </p:nvPr>
        </p:nvSpPr>
        <p:spPr/>
        <p:txBody>
          <a:bodyPr/>
          <a:lstStyle/>
          <a:p>
            <a:r>
              <a:rPr lang="en-AU" dirty="0"/>
              <a:t>Multiple exposures</a:t>
            </a:r>
          </a:p>
          <a:p>
            <a:r>
              <a:rPr lang="en-AU" dirty="0"/>
              <a:t>Read the important part</a:t>
            </a:r>
          </a:p>
          <a:p>
            <a:r>
              <a:rPr lang="en-AU" dirty="0"/>
              <a:t>Authentic cross curricular connections</a:t>
            </a:r>
          </a:p>
          <a:p>
            <a:r>
              <a:rPr lang="en-AU" dirty="0"/>
              <a:t>Relaunch by coming back to the book</a:t>
            </a:r>
          </a:p>
          <a:p>
            <a:r>
              <a:rPr lang="en-AU" dirty="0"/>
              <a:t>Summarise by completing the book</a:t>
            </a:r>
          </a:p>
          <a:p>
            <a:r>
              <a:rPr lang="en-AU" dirty="0"/>
              <a:t>Use the book for multiple activities</a:t>
            </a:r>
          </a:p>
        </p:txBody>
      </p:sp>
    </p:spTree>
    <p:extLst>
      <p:ext uri="{BB962C8B-B14F-4D97-AF65-F5344CB8AC3E}">
        <p14:creationId xmlns:p14="http://schemas.microsoft.com/office/powerpoint/2010/main" val="2926987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05A9D-743F-07B3-B53F-CA05A81766D4}"/>
              </a:ext>
            </a:extLst>
          </p:cNvPr>
          <p:cNvSpPr>
            <a:spLocks noGrp="1"/>
          </p:cNvSpPr>
          <p:nvPr>
            <p:ph type="title"/>
          </p:nvPr>
        </p:nvSpPr>
        <p:spPr/>
        <p:txBody>
          <a:bodyPr/>
          <a:lstStyle/>
          <a:p>
            <a:r>
              <a:rPr lang="en-AU" dirty="0"/>
              <a:t>How different are we?</a:t>
            </a:r>
          </a:p>
        </p:txBody>
      </p:sp>
      <p:sp>
        <p:nvSpPr>
          <p:cNvPr id="3" name="Content Placeholder 2">
            <a:extLst>
              <a:ext uri="{FF2B5EF4-FFF2-40B4-BE49-F238E27FC236}">
                <a16:creationId xmlns:a16="http://schemas.microsoft.com/office/drawing/2014/main" id="{BF6786FA-B944-3B63-9311-231865CC4516}"/>
              </a:ext>
            </a:extLst>
          </p:cNvPr>
          <p:cNvSpPr>
            <a:spLocks noGrp="1"/>
          </p:cNvSpPr>
          <p:nvPr>
            <p:ph idx="1"/>
          </p:nvPr>
        </p:nvSpPr>
        <p:spPr>
          <a:xfrm>
            <a:off x="838200" y="1825625"/>
            <a:ext cx="5195131" cy="4351338"/>
          </a:xfrm>
        </p:spPr>
        <p:txBody>
          <a:bodyPr>
            <a:normAutofit fontScale="47500" lnSpcReduction="20000"/>
          </a:bodyPr>
          <a:lstStyle/>
          <a:p>
            <a:pPr marL="0" indent="0">
              <a:lnSpc>
                <a:spcPct val="120000"/>
              </a:lnSpc>
              <a:buNone/>
            </a:pPr>
            <a:r>
              <a:rPr lang="en-AU" dirty="0">
                <a:latin typeface="Arial" panose="020B0604020202020204" pitchFamily="34" charset="0"/>
                <a:cs typeface="Arial" panose="020B0604020202020204" pitchFamily="34" charset="0"/>
              </a:rPr>
              <a:t>Level 3</a:t>
            </a:r>
          </a:p>
          <a:p>
            <a:pPr fontAlgn="base">
              <a:lnSpc>
                <a:spcPct val="120000"/>
              </a:lnSpc>
            </a:pPr>
            <a:r>
              <a:rPr lang="en-AU" b="0" i="0" dirty="0">
                <a:solidFill>
                  <a:srgbClr val="535353"/>
                </a:solidFill>
                <a:effectLst/>
                <a:latin typeface="Arial" panose="020B0604020202020204" pitchFamily="34" charset="0"/>
                <a:cs typeface="Arial" panose="020B0604020202020204" pitchFamily="34" charset="0"/>
              </a:rPr>
              <a:t>Collect data, organise into categories and create displays using lists, tables, picture graphs and simple column graphs, with and without the use of digital technologies </a:t>
            </a:r>
            <a:r>
              <a:rPr lang="en-AU" b="0" i="0" u="none" strike="noStrike" dirty="0">
                <a:solidFill>
                  <a:srgbClr val="ABABAB"/>
                </a:solidFill>
                <a:effectLst/>
                <a:latin typeface="Arial" panose="020B0604020202020204" pitchFamily="34" charset="0"/>
                <a:cs typeface="Arial" panose="020B0604020202020204" pitchFamily="34" charset="0"/>
                <a:hlinkClick r:id="rId2" tooltip="View elaborations and additional details of VCMSP149"/>
              </a:rPr>
              <a:t>(VCMSP149)</a:t>
            </a:r>
            <a:endParaRPr lang="en-AU" b="0" i="0" dirty="0">
              <a:solidFill>
                <a:srgbClr val="535353"/>
              </a:solidFill>
              <a:effectLst/>
              <a:latin typeface="Arial" panose="020B0604020202020204" pitchFamily="34" charset="0"/>
              <a:cs typeface="Arial" panose="020B0604020202020204" pitchFamily="34" charset="0"/>
            </a:endParaRPr>
          </a:p>
          <a:p>
            <a:pPr fontAlgn="base">
              <a:lnSpc>
                <a:spcPct val="120000"/>
              </a:lnSpc>
            </a:pPr>
            <a:r>
              <a:rPr lang="en-AU" b="0" i="0" dirty="0">
                <a:solidFill>
                  <a:srgbClr val="535353"/>
                </a:solidFill>
                <a:effectLst/>
                <a:latin typeface="Arial" panose="020B0604020202020204" pitchFamily="34" charset="0"/>
                <a:cs typeface="Arial" panose="020B0604020202020204" pitchFamily="34" charset="0"/>
              </a:rPr>
              <a:t>Interpret and compare data displays </a:t>
            </a:r>
            <a:r>
              <a:rPr lang="en-AU" b="0" i="0" u="none" strike="noStrike" dirty="0">
                <a:solidFill>
                  <a:srgbClr val="ABABAB"/>
                </a:solidFill>
                <a:effectLst/>
                <a:latin typeface="Arial" panose="020B0604020202020204" pitchFamily="34" charset="0"/>
                <a:cs typeface="Arial" panose="020B0604020202020204" pitchFamily="34" charset="0"/>
                <a:hlinkClick r:id="rId3" tooltip="View elaborations and additional details of VCMSP150"/>
              </a:rPr>
              <a:t>(VCMSP150)</a:t>
            </a:r>
            <a:endParaRPr lang="en-AU" b="0" i="0" u="none" strike="noStrike" dirty="0">
              <a:solidFill>
                <a:srgbClr val="ABABAB"/>
              </a:solidFill>
              <a:effectLst/>
              <a:latin typeface="Arial" panose="020B0604020202020204" pitchFamily="34" charset="0"/>
              <a:cs typeface="Arial" panose="020B0604020202020204" pitchFamily="34" charset="0"/>
            </a:endParaRPr>
          </a:p>
          <a:p>
            <a:pPr marL="0" indent="0" fontAlgn="base">
              <a:lnSpc>
                <a:spcPct val="120000"/>
              </a:lnSpc>
              <a:buNone/>
            </a:pPr>
            <a:r>
              <a:rPr lang="en-AU" dirty="0">
                <a:latin typeface="Arial" panose="020B0604020202020204" pitchFamily="34" charset="0"/>
                <a:cs typeface="Arial" panose="020B0604020202020204" pitchFamily="34" charset="0"/>
              </a:rPr>
              <a:t>Level 4</a:t>
            </a:r>
          </a:p>
          <a:p>
            <a:pPr fontAlgn="base">
              <a:lnSpc>
                <a:spcPct val="120000"/>
              </a:lnSpc>
            </a:pPr>
            <a:r>
              <a:rPr lang="en-AU" b="0" i="0" dirty="0">
                <a:solidFill>
                  <a:srgbClr val="535353"/>
                </a:solidFill>
                <a:effectLst/>
                <a:latin typeface="Arial" panose="020B0604020202020204" pitchFamily="34" charset="0"/>
                <a:cs typeface="Arial" panose="020B0604020202020204" pitchFamily="34" charset="0"/>
              </a:rPr>
              <a:t>Select and trial methods for data collection, including survey questions and recording sheets </a:t>
            </a:r>
            <a:r>
              <a:rPr lang="en-AU" b="0" i="0" u="none" strike="noStrike" dirty="0">
                <a:solidFill>
                  <a:srgbClr val="ABABAB"/>
                </a:solidFill>
                <a:effectLst/>
                <a:latin typeface="Arial" panose="020B0604020202020204" pitchFamily="34" charset="0"/>
                <a:cs typeface="Arial" panose="020B0604020202020204" pitchFamily="34" charset="0"/>
                <a:hlinkClick r:id="rId4" tooltip="View elaborations and additional details of VCMSP178"/>
              </a:rPr>
              <a:t>(VCMSP178)</a:t>
            </a:r>
            <a:endParaRPr lang="en-AU" b="0" i="0" dirty="0">
              <a:solidFill>
                <a:srgbClr val="535353"/>
              </a:solidFill>
              <a:effectLst/>
              <a:latin typeface="Arial" panose="020B0604020202020204" pitchFamily="34" charset="0"/>
              <a:cs typeface="Arial" panose="020B0604020202020204" pitchFamily="34" charset="0"/>
            </a:endParaRPr>
          </a:p>
          <a:p>
            <a:pPr fontAlgn="base">
              <a:lnSpc>
                <a:spcPct val="120000"/>
              </a:lnSpc>
            </a:pPr>
            <a:r>
              <a:rPr lang="en-AU" b="0" i="0" dirty="0">
                <a:solidFill>
                  <a:srgbClr val="535353"/>
                </a:solidFill>
                <a:effectLst/>
                <a:latin typeface="Arial" panose="020B0604020202020204" pitchFamily="34" charset="0"/>
                <a:cs typeface="Arial" panose="020B0604020202020204" pitchFamily="34" charset="0"/>
              </a:rPr>
              <a:t>Construct suitable data displays, with and without the use of digital technologies, from given or collected data. Include tables, column graphs and picture graphs where one picture can represent many data values </a:t>
            </a:r>
            <a:r>
              <a:rPr lang="en-AU" b="0" i="0" u="none" strike="noStrike" dirty="0">
                <a:solidFill>
                  <a:srgbClr val="ABABAB"/>
                </a:solidFill>
                <a:effectLst/>
                <a:latin typeface="Arial" panose="020B0604020202020204" pitchFamily="34" charset="0"/>
                <a:cs typeface="Arial" panose="020B0604020202020204" pitchFamily="34" charset="0"/>
                <a:hlinkClick r:id="rId5" tooltip="View elaborations and additional details of VCMSP179"/>
              </a:rPr>
              <a:t>(VCMSP179)</a:t>
            </a:r>
            <a:endParaRPr lang="en-AU" b="0" i="0" dirty="0">
              <a:solidFill>
                <a:srgbClr val="535353"/>
              </a:solidFill>
              <a:effectLst/>
              <a:latin typeface="Arial" panose="020B0604020202020204" pitchFamily="34" charset="0"/>
              <a:cs typeface="Arial" panose="020B0604020202020204" pitchFamily="34" charset="0"/>
            </a:endParaRPr>
          </a:p>
          <a:p>
            <a:pPr fontAlgn="base">
              <a:lnSpc>
                <a:spcPct val="120000"/>
              </a:lnSpc>
            </a:pPr>
            <a:r>
              <a:rPr lang="en-AU" b="0" i="0" dirty="0">
                <a:solidFill>
                  <a:srgbClr val="535353"/>
                </a:solidFill>
                <a:effectLst/>
                <a:latin typeface="Arial" panose="020B0604020202020204" pitchFamily="34" charset="0"/>
                <a:cs typeface="Arial" panose="020B0604020202020204" pitchFamily="34" charset="0"/>
              </a:rPr>
              <a:t>Evaluate the effectiveness of different displays in illustrating data features including variability </a:t>
            </a:r>
            <a:r>
              <a:rPr lang="en-AU" b="0" i="0" u="none" strike="noStrike" dirty="0">
                <a:solidFill>
                  <a:srgbClr val="ABABAB"/>
                </a:solidFill>
                <a:effectLst/>
                <a:latin typeface="Arial" panose="020B0604020202020204" pitchFamily="34" charset="0"/>
                <a:cs typeface="Arial" panose="020B0604020202020204" pitchFamily="34" charset="0"/>
                <a:hlinkClick r:id="rId6" tooltip="View elaborations and additional details of VCMSP180"/>
              </a:rPr>
              <a:t>(VCMSP180)</a:t>
            </a:r>
            <a:endParaRPr lang="en-AU" b="0" i="0" u="none" strike="noStrike" dirty="0">
              <a:solidFill>
                <a:srgbClr val="ABABAB"/>
              </a:solidFill>
              <a:effectLst/>
              <a:latin typeface="Arial" panose="020B0604020202020204" pitchFamily="34" charset="0"/>
              <a:cs typeface="Arial" panose="020B0604020202020204" pitchFamily="34" charset="0"/>
            </a:endParaRPr>
          </a:p>
          <a:p>
            <a:pPr fontAlgn="base">
              <a:lnSpc>
                <a:spcPct val="120000"/>
              </a:lnSpc>
            </a:pPr>
            <a:endParaRPr lang="en-AU" b="0" i="0" dirty="0">
              <a:solidFill>
                <a:srgbClr val="535353"/>
              </a:solidFill>
              <a:effectLst/>
              <a:latin typeface="Arial" panose="020B0604020202020204" pitchFamily="34" charset="0"/>
            </a:endParaRPr>
          </a:p>
        </p:txBody>
      </p:sp>
      <p:sp>
        <p:nvSpPr>
          <p:cNvPr id="4" name="Content Placeholder 2">
            <a:extLst>
              <a:ext uri="{FF2B5EF4-FFF2-40B4-BE49-F238E27FC236}">
                <a16:creationId xmlns:a16="http://schemas.microsoft.com/office/drawing/2014/main" id="{513E11F1-109F-0A4A-CA77-1D09FF25EA90}"/>
              </a:ext>
            </a:extLst>
          </p:cNvPr>
          <p:cNvSpPr txBox="1">
            <a:spLocks/>
          </p:cNvSpPr>
          <p:nvPr/>
        </p:nvSpPr>
        <p:spPr>
          <a:xfrm>
            <a:off x="6275723" y="1666764"/>
            <a:ext cx="5195131" cy="4351338"/>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70C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B0F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AU" dirty="0">
                <a:latin typeface="Arial" panose="020B0604020202020204" pitchFamily="34" charset="0"/>
                <a:cs typeface="Arial" panose="020B0604020202020204" pitchFamily="34" charset="0"/>
              </a:rPr>
              <a:t>Level 5</a:t>
            </a:r>
          </a:p>
          <a:p>
            <a:pPr fontAlgn="base">
              <a:lnSpc>
                <a:spcPct val="120000"/>
              </a:lnSpc>
            </a:pPr>
            <a:r>
              <a:rPr lang="en-AU" b="0" i="0" dirty="0">
                <a:solidFill>
                  <a:srgbClr val="535353"/>
                </a:solidFill>
                <a:effectLst/>
                <a:latin typeface="Arial" panose="020B0604020202020204" pitchFamily="34" charset="0"/>
              </a:rPr>
              <a:t>Pose questions and collect categorical or numerical data by observation or survey </a:t>
            </a:r>
            <a:r>
              <a:rPr lang="en-AU" b="0" i="0" u="none" strike="noStrike" dirty="0">
                <a:solidFill>
                  <a:srgbClr val="ABABAB"/>
                </a:solidFill>
                <a:effectLst/>
                <a:latin typeface="Arial" panose="020B0604020202020204" pitchFamily="34" charset="0"/>
                <a:hlinkClick r:id="rId7" tooltip="View elaborations and additional details of VCMSP205"/>
              </a:rPr>
              <a:t>(VCMSP205)</a:t>
            </a:r>
            <a:endParaRPr lang="en-AU" b="0" i="0" dirty="0">
              <a:solidFill>
                <a:srgbClr val="535353"/>
              </a:solidFill>
              <a:effectLst/>
              <a:latin typeface="Arial" panose="020B0604020202020204" pitchFamily="34" charset="0"/>
            </a:endParaRPr>
          </a:p>
          <a:p>
            <a:pPr fontAlgn="base">
              <a:lnSpc>
                <a:spcPct val="120000"/>
              </a:lnSpc>
            </a:pPr>
            <a:r>
              <a:rPr lang="en-AU" b="0" i="0" dirty="0">
                <a:solidFill>
                  <a:srgbClr val="535353"/>
                </a:solidFill>
                <a:effectLst/>
                <a:latin typeface="Arial" panose="020B0604020202020204" pitchFamily="34" charset="0"/>
              </a:rPr>
              <a:t>Construct displays, including column graphs, dot plots and tables, appropriate for data type, with and without the use of digital technologies </a:t>
            </a:r>
            <a:r>
              <a:rPr lang="en-AU" b="0" i="0" u="none" strike="noStrike" dirty="0">
                <a:solidFill>
                  <a:srgbClr val="ABABAB"/>
                </a:solidFill>
                <a:effectLst/>
                <a:latin typeface="Arial" panose="020B0604020202020204" pitchFamily="34" charset="0"/>
                <a:hlinkClick r:id="rId8" tooltip="View elaborations and additional details of VCMSP206"/>
              </a:rPr>
              <a:t>(VCMSP206)</a:t>
            </a:r>
            <a:endParaRPr lang="en-AU" b="0" i="0" dirty="0">
              <a:solidFill>
                <a:srgbClr val="535353"/>
              </a:solidFill>
              <a:effectLst/>
              <a:latin typeface="Arial" panose="020B0604020202020204" pitchFamily="34" charset="0"/>
            </a:endParaRPr>
          </a:p>
          <a:p>
            <a:pPr fontAlgn="base">
              <a:lnSpc>
                <a:spcPct val="120000"/>
              </a:lnSpc>
            </a:pPr>
            <a:r>
              <a:rPr lang="en-AU" b="0" i="0" dirty="0">
                <a:solidFill>
                  <a:srgbClr val="535353"/>
                </a:solidFill>
                <a:effectLst/>
                <a:latin typeface="Arial" panose="020B0604020202020204" pitchFamily="34" charset="0"/>
              </a:rPr>
              <a:t>Describe and interpret different data sets in context </a:t>
            </a:r>
            <a:r>
              <a:rPr lang="en-AU" b="0" i="0" u="none" strike="noStrike" dirty="0">
                <a:solidFill>
                  <a:srgbClr val="ABABAB"/>
                </a:solidFill>
                <a:effectLst/>
                <a:latin typeface="Arial" panose="020B0604020202020204" pitchFamily="34" charset="0"/>
                <a:hlinkClick r:id="rId9" tooltip="View elaborations and additional details of VCMSP207"/>
              </a:rPr>
              <a:t>(VCMSP207)</a:t>
            </a:r>
            <a:endParaRPr lang="en-AU" b="0" i="0" dirty="0">
              <a:solidFill>
                <a:srgbClr val="535353"/>
              </a:solidFill>
              <a:effectLst/>
              <a:latin typeface="Arial" panose="020B0604020202020204" pitchFamily="34" charset="0"/>
            </a:endParaRPr>
          </a:p>
          <a:p>
            <a:pPr marL="0" indent="0" fontAlgn="base">
              <a:lnSpc>
                <a:spcPct val="120000"/>
              </a:lnSpc>
              <a:buFont typeface="Arial" panose="020B0604020202020204" pitchFamily="34" charset="0"/>
              <a:buNone/>
            </a:pPr>
            <a:r>
              <a:rPr lang="en-AU" dirty="0">
                <a:latin typeface="Arial" panose="020B0604020202020204" pitchFamily="34" charset="0"/>
              </a:rPr>
              <a:t>Level 6</a:t>
            </a:r>
          </a:p>
          <a:p>
            <a:pPr fontAlgn="base">
              <a:lnSpc>
                <a:spcPct val="120000"/>
              </a:lnSpc>
            </a:pPr>
            <a:r>
              <a:rPr lang="en-AU" b="0" i="0" dirty="0">
                <a:solidFill>
                  <a:srgbClr val="535353"/>
                </a:solidFill>
                <a:effectLst/>
                <a:latin typeface="Arial" panose="020B0604020202020204" pitchFamily="34" charset="0"/>
              </a:rPr>
              <a:t>Construct, interpret and compare a range of data displays, including side-by-side column graphs for two categorical variables </a:t>
            </a:r>
            <a:r>
              <a:rPr lang="en-AU" b="0" i="0" u="none" strike="noStrike" dirty="0">
                <a:solidFill>
                  <a:srgbClr val="ABABAB"/>
                </a:solidFill>
                <a:effectLst/>
                <a:latin typeface="Arial" panose="020B0604020202020204" pitchFamily="34" charset="0"/>
                <a:hlinkClick r:id="rId10" tooltip="View elaborations and additional details of VCMSP235"/>
              </a:rPr>
              <a:t>(VCMSP235)</a:t>
            </a:r>
            <a:endParaRPr lang="en-AU" b="0" i="0" dirty="0">
              <a:solidFill>
                <a:srgbClr val="535353"/>
              </a:solidFill>
              <a:effectLst/>
              <a:latin typeface="Arial" panose="020B0604020202020204" pitchFamily="34" charset="0"/>
            </a:endParaRPr>
          </a:p>
          <a:p>
            <a:pPr fontAlgn="base">
              <a:lnSpc>
                <a:spcPct val="120000"/>
              </a:lnSpc>
            </a:pPr>
            <a:r>
              <a:rPr lang="en-AU" b="0" i="0" dirty="0">
                <a:solidFill>
                  <a:srgbClr val="535353"/>
                </a:solidFill>
                <a:effectLst/>
                <a:latin typeface="Arial" panose="020B0604020202020204" pitchFamily="34" charset="0"/>
              </a:rPr>
              <a:t>Interpret secondary data presented in digital media and elsewhere </a:t>
            </a:r>
            <a:r>
              <a:rPr lang="en-AU" b="0" i="0" u="none" strike="noStrike" dirty="0">
                <a:solidFill>
                  <a:srgbClr val="ABABAB"/>
                </a:solidFill>
                <a:effectLst/>
                <a:latin typeface="Arial" panose="020B0604020202020204" pitchFamily="34" charset="0"/>
                <a:hlinkClick r:id="rId11" tooltip="View elaborations and additional details of VCMSP236"/>
              </a:rPr>
              <a:t>(VCMSP236)</a:t>
            </a:r>
            <a:endParaRPr lang="en-AU" b="0" i="0" dirty="0">
              <a:solidFill>
                <a:srgbClr val="535353"/>
              </a:solidFill>
              <a:effectLst/>
              <a:latin typeface="Arial" panose="020B0604020202020204" pitchFamily="34" charset="0"/>
            </a:endParaRPr>
          </a:p>
          <a:p>
            <a:pPr fontAlgn="base">
              <a:lnSpc>
                <a:spcPct val="120000"/>
              </a:lnSpc>
            </a:pPr>
            <a:r>
              <a:rPr lang="en-AU" b="0" i="0" dirty="0">
                <a:solidFill>
                  <a:srgbClr val="535353"/>
                </a:solidFill>
                <a:effectLst/>
                <a:latin typeface="Arial" panose="020B0604020202020204" pitchFamily="34" charset="0"/>
              </a:rPr>
              <a:t>Pose and refine questions to collect categorical or numerical data by observation or survey </a:t>
            </a:r>
            <a:r>
              <a:rPr lang="en-AU" b="0" i="0" u="none" strike="noStrike" dirty="0">
                <a:solidFill>
                  <a:srgbClr val="ABABAB"/>
                </a:solidFill>
                <a:effectLst/>
                <a:latin typeface="Arial" panose="020B0604020202020204" pitchFamily="34" charset="0"/>
                <a:hlinkClick r:id="rId12" tooltip="View elaborations and additional details of VCMSP237"/>
              </a:rPr>
              <a:t>(VCMSP237)</a:t>
            </a:r>
            <a:endParaRPr lang="en-AU" b="0" i="0" dirty="0">
              <a:solidFill>
                <a:srgbClr val="535353"/>
              </a:solidFill>
              <a:effectLst/>
              <a:latin typeface="Arial" panose="020B0604020202020204" pitchFamily="34" charset="0"/>
            </a:endParaRPr>
          </a:p>
          <a:p>
            <a:pPr fontAlgn="base"/>
            <a:endParaRPr lang="en-AU" dirty="0">
              <a:solidFill>
                <a:srgbClr val="535353"/>
              </a:solidFill>
              <a:latin typeface="Arial" panose="020B0604020202020204" pitchFamily="34" charset="0"/>
            </a:endParaRPr>
          </a:p>
          <a:p>
            <a:endParaRPr lang="en-AU" dirty="0"/>
          </a:p>
        </p:txBody>
      </p:sp>
      <p:sp>
        <p:nvSpPr>
          <p:cNvPr id="6" name="TextBox 5">
            <a:extLst>
              <a:ext uri="{FF2B5EF4-FFF2-40B4-BE49-F238E27FC236}">
                <a16:creationId xmlns:a16="http://schemas.microsoft.com/office/drawing/2014/main" id="{5B3609A2-6121-88C4-ADBD-9B21B02A9619}"/>
              </a:ext>
            </a:extLst>
          </p:cNvPr>
          <p:cNvSpPr txBox="1"/>
          <p:nvPr/>
        </p:nvSpPr>
        <p:spPr>
          <a:xfrm>
            <a:off x="1136591" y="5648770"/>
            <a:ext cx="10084037" cy="369332"/>
          </a:xfrm>
          <a:prstGeom prst="rect">
            <a:avLst/>
          </a:prstGeom>
          <a:noFill/>
        </p:spPr>
        <p:txBody>
          <a:bodyPr wrap="square" rtlCol="0">
            <a:spAutoFit/>
          </a:bodyPr>
          <a:lstStyle/>
          <a:p>
            <a:pPr algn="ctr"/>
            <a:r>
              <a:rPr lang="en-AU" dirty="0">
                <a:solidFill>
                  <a:srgbClr val="0070C0"/>
                </a:solidFill>
              </a:rPr>
              <a:t>Collect, Construct, Comparing, Categorising</a:t>
            </a:r>
          </a:p>
        </p:txBody>
      </p:sp>
    </p:spTree>
    <p:extLst>
      <p:ext uri="{BB962C8B-B14F-4D97-AF65-F5344CB8AC3E}">
        <p14:creationId xmlns:p14="http://schemas.microsoft.com/office/powerpoint/2010/main" val="3290221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47EA7-8466-D626-7C19-24AB14BF77AC}"/>
              </a:ext>
            </a:extLst>
          </p:cNvPr>
          <p:cNvSpPr>
            <a:spLocks noGrp="1"/>
          </p:cNvSpPr>
          <p:nvPr>
            <p:ph type="title"/>
          </p:nvPr>
        </p:nvSpPr>
        <p:spPr/>
        <p:txBody>
          <a:bodyPr/>
          <a:lstStyle/>
          <a:p>
            <a:r>
              <a:rPr lang="en-AU"/>
              <a:t>How different are we? (Launch)</a:t>
            </a:r>
            <a:endParaRPr lang="en-AU" dirty="0"/>
          </a:p>
        </p:txBody>
      </p:sp>
      <p:sp>
        <p:nvSpPr>
          <p:cNvPr id="3" name="Content Placeholder 2">
            <a:extLst>
              <a:ext uri="{FF2B5EF4-FFF2-40B4-BE49-F238E27FC236}">
                <a16:creationId xmlns:a16="http://schemas.microsoft.com/office/drawing/2014/main" id="{2B2310E1-9166-E7CC-C9A9-FA4AA11B53CF}"/>
              </a:ext>
            </a:extLst>
          </p:cNvPr>
          <p:cNvSpPr>
            <a:spLocks noGrp="1"/>
          </p:cNvSpPr>
          <p:nvPr>
            <p:ph idx="1"/>
          </p:nvPr>
        </p:nvSpPr>
        <p:spPr>
          <a:xfrm>
            <a:off x="838201" y="1825625"/>
            <a:ext cx="6400088" cy="4351338"/>
          </a:xfrm>
        </p:spPr>
        <p:txBody>
          <a:bodyPr/>
          <a:lstStyle/>
          <a:p>
            <a:pPr marL="0" indent="0">
              <a:buNone/>
            </a:pPr>
            <a:r>
              <a:rPr lang="en-AU" dirty="0"/>
              <a:t>Using the information supplied explore and present our global village differences. You may:</a:t>
            </a:r>
          </a:p>
          <a:p>
            <a:r>
              <a:rPr lang="en-AU" dirty="0"/>
              <a:t>Collect data </a:t>
            </a:r>
          </a:p>
          <a:p>
            <a:r>
              <a:rPr lang="en-AU" dirty="0"/>
              <a:t>Construct displays</a:t>
            </a:r>
          </a:p>
          <a:p>
            <a:r>
              <a:rPr lang="en-AU" dirty="0"/>
              <a:t>Compare and categorise the information</a:t>
            </a:r>
          </a:p>
          <a:p>
            <a:r>
              <a:rPr lang="en-AU" dirty="0"/>
              <a:t>Evaluate, is your display useful? Why? Why not?</a:t>
            </a:r>
          </a:p>
          <a:p>
            <a:endParaRPr lang="en-AU" dirty="0"/>
          </a:p>
          <a:p>
            <a:pPr marL="0" indent="0">
              <a:buNone/>
            </a:pPr>
            <a:endParaRPr lang="en-AU" dirty="0"/>
          </a:p>
        </p:txBody>
      </p:sp>
      <p:pic>
        <p:nvPicPr>
          <p:cNvPr id="14338" name="Picture 2" descr="Open photo">
            <a:extLst>
              <a:ext uri="{FF2B5EF4-FFF2-40B4-BE49-F238E27FC236}">
                <a16:creationId xmlns:a16="http://schemas.microsoft.com/office/drawing/2014/main" id="{D581BC2E-FA2B-F5D4-BBC3-0B08ABE0539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882" r="7488"/>
          <a:stretch/>
        </p:blipFill>
        <p:spPr bwMode="auto">
          <a:xfrm rot="16200000">
            <a:off x="8258005" y="3065174"/>
            <a:ext cx="2144993" cy="3517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8150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TotalTime>
  <Words>705</Words>
  <Application>Microsoft Office PowerPoint</Application>
  <PresentationFormat>Widescreen</PresentationFormat>
  <Paragraphs>83</Paragraphs>
  <Slides>23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A picture tells…</vt:lpstr>
      <vt:lpstr>PowerPoint Presentation</vt:lpstr>
      <vt:lpstr>What data would you like to see? (Fluency)</vt:lpstr>
      <vt:lpstr>Benefits of integrating children’s literature:</vt:lpstr>
      <vt:lpstr>Framework for selecting books:  </vt:lpstr>
      <vt:lpstr>An instructional model</vt:lpstr>
      <vt:lpstr>Tips for keeping it as a stimulus</vt:lpstr>
      <vt:lpstr>How different are we?</vt:lpstr>
      <vt:lpstr>How different are we? (Launch)</vt:lpstr>
      <vt:lpstr>Explicit content</vt:lpstr>
      <vt:lpstr> </vt:lpstr>
      <vt:lpstr>Time and measurement</vt:lpstr>
      <vt:lpstr>The classics</vt:lpstr>
      <vt:lpstr>Real world applications</vt:lpstr>
      <vt:lpstr>Dispositions</vt:lpstr>
      <vt:lpstr>Location </vt:lpstr>
      <vt:lpstr>Mapping</vt:lpstr>
      <vt:lpstr>Chance and data</vt:lpstr>
      <vt:lpstr>Shape </vt:lpstr>
      <vt:lpstr>Plan you own task (Explore)  </vt:lpstr>
      <vt:lpstr>Resources </vt:lpstr>
      <vt:lpstr>Summarise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Saffin</dc:creator>
  <cp:lastModifiedBy>Mel Savic</cp:lastModifiedBy>
  <cp:revision>17</cp:revision>
  <dcterms:created xsi:type="dcterms:W3CDTF">2017-06-02T04:36:15Z</dcterms:created>
  <dcterms:modified xsi:type="dcterms:W3CDTF">2022-05-25T02:54:21Z</dcterms:modified>
</cp:coreProperties>
</file>